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62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677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4F25-9BFC-47A7-B771-7E4D1488D2CB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6EE26-10FB-4FE4-A669-9BCEF3051A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909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4F25-9BFC-47A7-B771-7E4D1488D2CB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6EE26-10FB-4FE4-A669-9BCEF3051A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597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4F25-9BFC-47A7-B771-7E4D1488D2CB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6EE26-10FB-4FE4-A669-9BCEF3051A66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472687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4F25-9BFC-47A7-B771-7E4D1488D2CB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6EE26-10FB-4FE4-A669-9BCEF3051A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0929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4F25-9BFC-47A7-B771-7E4D1488D2CB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6EE26-10FB-4FE4-A669-9BCEF3051A66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740882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4F25-9BFC-47A7-B771-7E4D1488D2CB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6EE26-10FB-4FE4-A669-9BCEF3051A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0705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4F25-9BFC-47A7-B771-7E4D1488D2CB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6EE26-10FB-4FE4-A669-9BCEF3051A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60628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4F25-9BFC-47A7-B771-7E4D1488D2CB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6EE26-10FB-4FE4-A669-9BCEF3051A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6002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4F25-9BFC-47A7-B771-7E4D1488D2CB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6EE26-10FB-4FE4-A669-9BCEF3051A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888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4F25-9BFC-47A7-B771-7E4D1488D2CB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6EE26-10FB-4FE4-A669-9BCEF3051A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390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4F25-9BFC-47A7-B771-7E4D1488D2CB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6EE26-10FB-4FE4-A669-9BCEF3051A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852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4F25-9BFC-47A7-B771-7E4D1488D2CB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6EE26-10FB-4FE4-A669-9BCEF3051A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719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4F25-9BFC-47A7-B771-7E4D1488D2CB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6EE26-10FB-4FE4-A669-9BCEF3051A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447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4F25-9BFC-47A7-B771-7E4D1488D2CB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6EE26-10FB-4FE4-A669-9BCEF3051A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5464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4F25-9BFC-47A7-B771-7E4D1488D2CB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6EE26-10FB-4FE4-A669-9BCEF3051A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9615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4F25-9BFC-47A7-B771-7E4D1488D2CB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6EE26-10FB-4FE4-A669-9BCEF3051A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940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14F25-9BFC-47A7-B771-7E4D1488D2CB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666EE26-10FB-4FE4-A669-9BCEF3051A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9186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media1.m4a"/><Relationship Id="rId2" Type="http://schemas.microsoft.com/office/2007/relationships/media" Target="../media/media1.m4a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media2.m4a"/><Relationship Id="rId2" Type="http://schemas.microsoft.com/office/2007/relationships/media" Target="../media/media2.m4a"/><Relationship Id="rId1" Type="http://schemas.openxmlformats.org/officeDocument/2006/relationships/tags" Target="../tags/tag2.xml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media3.m4a"/><Relationship Id="rId2" Type="http://schemas.microsoft.com/office/2007/relationships/media" Target="../media/media3.m4a"/><Relationship Id="rId1" Type="http://schemas.openxmlformats.org/officeDocument/2006/relationships/tags" Target="../tags/tag3.xml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media4.m4a"/><Relationship Id="rId2" Type="http://schemas.microsoft.com/office/2007/relationships/media" Target="../media/media4.m4a"/><Relationship Id="rId1" Type="http://schemas.openxmlformats.org/officeDocument/2006/relationships/tags" Target="../tags/tag4.xml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media5.m4a"/><Relationship Id="rId2" Type="http://schemas.microsoft.com/office/2007/relationships/media" Target="../media/media5.m4a"/><Relationship Id="rId1" Type="http://schemas.openxmlformats.org/officeDocument/2006/relationships/tags" Target="../tags/tag5.xml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media6.m4a"/><Relationship Id="rId2" Type="http://schemas.microsoft.com/office/2007/relationships/media" Target="../media/media6.m4a"/><Relationship Id="rId1" Type="http://schemas.openxmlformats.org/officeDocument/2006/relationships/tags" Target="../tags/tag6.xml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4450" y="428625"/>
            <a:ext cx="10039350" cy="12620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День </a:t>
            </a:r>
            <a:r>
              <a:rPr lang="ru-RU" dirty="0" err="1" smtClean="0">
                <a:solidFill>
                  <a:srgbClr val="FF0000"/>
                </a:solidFill>
              </a:rPr>
              <a:t>працівникі́в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осві́ти</a:t>
            </a:r>
            <a:r>
              <a:rPr lang="ru-RU" dirty="0" smtClean="0">
                <a:solidFill>
                  <a:srgbClr val="FF0000"/>
                </a:solidFill>
              </a:rPr>
              <a:t> (</a:t>
            </a:r>
            <a:r>
              <a:rPr lang="ru-RU" dirty="0" err="1" smtClean="0">
                <a:solidFill>
                  <a:srgbClr val="FF0000"/>
                </a:solidFill>
              </a:rPr>
              <a:t>офіційно</a:t>
            </a:r>
            <a:r>
              <a:rPr lang="ru-RU" dirty="0" smtClean="0">
                <a:solidFill>
                  <a:srgbClr val="FF0000"/>
                </a:solidFill>
              </a:rPr>
              <a:t>), </a:t>
            </a:r>
            <a:r>
              <a:rPr lang="ru-RU" dirty="0" err="1" smtClean="0">
                <a:solidFill>
                  <a:srgbClr val="FF0000"/>
                </a:solidFill>
              </a:rPr>
              <a:t>або</a:t>
            </a:r>
            <a:r>
              <a:rPr lang="ru-RU" dirty="0" smtClean="0">
                <a:solidFill>
                  <a:srgbClr val="FF0000"/>
                </a:solidFill>
              </a:rPr>
              <a:t> День учителя, — </a:t>
            </a:r>
            <a:r>
              <a:rPr lang="ru-RU" dirty="0" err="1" smtClean="0">
                <a:solidFill>
                  <a:srgbClr val="FF0000"/>
                </a:solidFill>
              </a:rPr>
              <a:t>професійне</a:t>
            </a:r>
            <a:r>
              <a:rPr lang="ru-RU" dirty="0" smtClean="0">
                <a:solidFill>
                  <a:srgbClr val="FF0000"/>
                </a:solidFill>
              </a:rPr>
              <a:t> свято </a:t>
            </a:r>
            <a:r>
              <a:rPr lang="ru-RU" dirty="0" err="1" smtClean="0">
                <a:solidFill>
                  <a:srgbClr val="FF0000"/>
                </a:solidFill>
              </a:rPr>
              <a:t>працівників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освіти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України</a:t>
            </a:r>
            <a:r>
              <a:rPr lang="ru-RU" dirty="0" smtClean="0">
                <a:solidFill>
                  <a:srgbClr val="FF0000"/>
                </a:solidFill>
              </a:rPr>
              <a:t>; </a:t>
            </a:r>
            <a:r>
              <a:rPr lang="ru-RU" dirty="0" err="1" smtClean="0">
                <a:solidFill>
                  <a:srgbClr val="FF0000"/>
                </a:solidFill>
              </a:rPr>
              <a:t>відзначається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щорічно</a:t>
            </a:r>
            <a:r>
              <a:rPr lang="ru-RU" dirty="0" smtClean="0">
                <a:solidFill>
                  <a:srgbClr val="FF0000"/>
                </a:solidFill>
              </a:rPr>
              <a:t> в першу </a:t>
            </a:r>
            <a:r>
              <a:rPr lang="ru-RU" dirty="0" err="1" smtClean="0">
                <a:solidFill>
                  <a:srgbClr val="FF0000"/>
                </a:solidFill>
              </a:rPr>
              <a:t>неділю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жовтня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 rotWithShape="1">
          <a:blip r:embed="rId5"/>
          <a:srcRect b="6147"/>
          <a:stretch/>
        </p:blipFill>
        <p:spPr>
          <a:xfrm>
            <a:off x="2100264" y="2457451"/>
            <a:ext cx="7000874" cy="4643438"/>
          </a:xfrm>
          <a:prstGeom prst="rect">
            <a:avLst/>
          </a:prstGeom>
          <a:scene3d>
            <a:camera prst="perspectiveLeft"/>
            <a:lightRig rig="threePt" dir="t"/>
          </a:scene3d>
        </p:spPr>
      </p:pic>
      <p:pic>
        <p:nvPicPr>
          <p:cNvPr id="6" name="Звук 5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11488738" y="6154738"/>
            <a:ext cx="487362" cy="48736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88908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6417">
        <p14:reveal/>
      </p:transition>
    </mc:Choice>
    <mc:Fallback xmlns="">
      <p:transition spd="slow" advTm="6417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2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just"/>
            <a:r>
              <a:rPr lang="ru-RU" sz="3200" dirty="0"/>
              <a:t>В 1994 </a:t>
            </a:r>
            <a:r>
              <a:rPr lang="ru-RU" sz="3200" dirty="0" err="1"/>
              <a:t>році</a:t>
            </a:r>
            <a:r>
              <a:rPr lang="ru-RU" sz="3200" dirty="0"/>
              <a:t> ЮНЕСКО затвердила 5 </a:t>
            </a:r>
            <a:r>
              <a:rPr lang="ru-RU" sz="3200" dirty="0" err="1"/>
              <a:t>жовтня</a:t>
            </a:r>
            <a:r>
              <a:rPr lang="ru-RU" sz="3200" dirty="0"/>
              <a:t> </a:t>
            </a:r>
            <a:r>
              <a:rPr lang="ru-RU" sz="3200" dirty="0" err="1"/>
              <a:t>міжнародним</a:t>
            </a:r>
            <a:r>
              <a:rPr lang="ru-RU" sz="3200" dirty="0"/>
              <a:t> святом – днем </a:t>
            </a:r>
            <a:r>
              <a:rPr lang="ru-RU" sz="3200" dirty="0" err="1"/>
              <a:t>вчителя</a:t>
            </a:r>
            <a:r>
              <a:rPr lang="ru-RU" sz="3200" dirty="0"/>
              <a:t>, </a:t>
            </a:r>
            <a:r>
              <a:rPr lang="ru-RU" sz="3200" dirty="0" err="1"/>
              <a:t>після</a:t>
            </a:r>
            <a:r>
              <a:rPr lang="ru-RU" sz="3200" dirty="0"/>
              <a:t> </a:t>
            </a:r>
            <a:r>
              <a:rPr lang="ru-RU" sz="3200" dirty="0" err="1"/>
              <a:t>чого</a:t>
            </a:r>
            <a:r>
              <a:rPr lang="ru-RU" sz="3200" dirty="0"/>
              <a:t> </a:t>
            </a:r>
            <a:r>
              <a:rPr lang="ru-RU" sz="3200" dirty="0" err="1"/>
              <a:t>його</a:t>
            </a:r>
            <a:r>
              <a:rPr lang="ru-RU" sz="3200" dirty="0"/>
              <a:t> почали </a:t>
            </a:r>
            <a:r>
              <a:rPr lang="ru-RU" sz="3200" dirty="0" err="1"/>
              <a:t>відзначати</a:t>
            </a:r>
            <a:r>
              <a:rPr lang="ru-RU" sz="3200" dirty="0"/>
              <a:t> в </a:t>
            </a:r>
            <a:r>
              <a:rPr lang="ru-RU" sz="3200" dirty="0" err="1"/>
              <a:t>усьому</a:t>
            </a:r>
            <a:r>
              <a:rPr lang="ru-RU" sz="3200" dirty="0"/>
              <a:t> </a:t>
            </a:r>
            <a:r>
              <a:rPr lang="ru-RU" sz="3200" dirty="0" err="1"/>
              <a:t>світі</a:t>
            </a:r>
            <a:r>
              <a:rPr lang="ru-RU" sz="3200" dirty="0"/>
              <a:t>. </a:t>
            </a:r>
            <a:r>
              <a:rPr lang="ru-RU" sz="3200" dirty="0" err="1"/>
              <a:t>Зокрема</a:t>
            </a:r>
            <a:r>
              <a:rPr lang="ru-RU" sz="3200" dirty="0"/>
              <a:t>, того ж року Указом Президента </a:t>
            </a:r>
            <a:r>
              <a:rPr lang="ru-RU" sz="3200" dirty="0" err="1"/>
              <a:t>України</a:t>
            </a:r>
            <a:r>
              <a:rPr lang="ru-RU" sz="3200" dirty="0"/>
              <a:t> «Про День </a:t>
            </a:r>
            <a:r>
              <a:rPr lang="ru-RU" sz="3200" dirty="0" err="1"/>
              <a:t>працівника</a:t>
            </a:r>
            <a:r>
              <a:rPr lang="ru-RU" sz="3200" dirty="0"/>
              <a:t> </a:t>
            </a:r>
            <a:r>
              <a:rPr lang="ru-RU" sz="3200" dirty="0" err="1"/>
              <a:t>освіти</a:t>
            </a:r>
            <a:r>
              <a:rPr lang="ru-RU" sz="3200" dirty="0"/>
              <a:t>» </a:t>
            </a:r>
            <a:r>
              <a:rPr lang="ru-RU" sz="3200" dirty="0" err="1"/>
              <a:t>це</a:t>
            </a:r>
            <a:r>
              <a:rPr lang="ru-RU" sz="3200" dirty="0"/>
              <a:t> свято </a:t>
            </a:r>
            <a:r>
              <a:rPr lang="ru-RU" sz="3200" dirty="0" err="1"/>
              <a:t>встановлено</a:t>
            </a:r>
            <a:r>
              <a:rPr lang="ru-RU" sz="3200" dirty="0"/>
              <a:t> і у нас. День </a:t>
            </a:r>
            <a:r>
              <a:rPr lang="ru-RU" sz="3200" dirty="0" err="1"/>
              <a:t>вчителя</a:t>
            </a:r>
            <a:r>
              <a:rPr lang="ru-RU" sz="3200" dirty="0"/>
              <a:t> в </a:t>
            </a:r>
            <a:r>
              <a:rPr lang="ru-RU" sz="3200" dirty="0" err="1"/>
              <a:t>Україні</a:t>
            </a:r>
            <a:r>
              <a:rPr lang="ru-RU" sz="3200" dirty="0"/>
              <a:t> </a:t>
            </a:r>
            <a:r>
              <a:rPr lang="ru-RU" sz="3200" dirty="0" err="1"/>
              <a:t>відзначають</a:t>
            </a:r>
            <a:r>
              <a:rPr lang="ru-RU" sz="3200" dirty="0"/>
              <a:t> у першу </a:t>
            </a:r>
            <a:r>
              <a:rPr lang="ru-RU" sz="3200" dirty="0" err="1"/>
              <a:t>неділю</a:t>
            </a:r>
            <a:r>
              <a:rPr lang="ru-RU" sz="3200" dirty="0"/>
              <a:t> </a:t>
            </a:r>
            <a:r>
              <a:rPr lang="ru-RU" sz="3200" dirty="0" err="1"/>
              <a:t>жовтня</a:t>
            </a:r>
            <a:r>
              <a:rPr lang="ru-RU" sz="3200" dirty="0"/>
              <a:t>.</a:t>
            </a:r>
          </a:p>
        </p:txBody>
      </p:sp>
      <p:pic>
        <p:nvPicPr>
          <p:cNvPr id="4" name="Звук 3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488738" y="6154738"/>
            <a:ext cx="487362" cy="48736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66847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24"/>
    </mc:Choice>
    <mc:Fallback xmlns="">
      <p:transition spd="slow" advTm="382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just"/>
            <a:r>
              <a:rPr lang="uk-UA" sz="2000" dirty="0" smtClean="0"/>
              <a:t>Уперше, день вчителя був відсвяткований у 1947 році в невеликій школі міста Сен-</a:t>
            </a:r>
            <a:r>
              <a:rPr lang="uk-UA" sz="2000" dirty="0" err="1" smtClean="0"/>
              <a:t>Пауло</a:t>
            </a:r>
            <a:r>
              <a:rPr lang="uk-UA" sz="2000" dirty="0" smtClean="0"/>
              <a:t>, у Бразилії. Однак це було неофіційне свято. На державному рівні день вчителя почали святкувати в Бразилії тільки в 1963 році. Своїх педагогів учні вітають у цій країні 15 жовтня.</a:t>
            </a:r>
          </a:p>
          <a:p>
            <a:pPr algn="just"/>
            <a:r>
              <a:rPr lang="uk-UA" sz="2000" dirty="0" smtClean="0"/>
              <a:t>В Америці це свято має дуже цікаву історію. Почалося все з того, що одна проста вчителька написала лист президентові із проханням звернути увагу на вчителів. Якимось чином, її лист потрапив у руки Елеонори Рузвельт, і після довгих баталій, в 1953 році Америка початку святкувати день учителя.</a:t>
            </a:r>
          </a:p>
          <a:p>
            <a:endParaRPr lang="ru-RU" dirty="0"/>
          </a:p>
        </p:txBody>
      </p:sp>
      <p:pic>
        <p:nvPicPr>
          <p:cNvPr id="4" name="Звук 3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488738" y="6154738"/>
            <a:ext cx="487362" cy="48736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06247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18"/>
    </mc:Choice>
    <mc:Fallback xmlns="">
      <p:transition spd="slow" advTm="721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1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У </a:t>
            </a:r>
            <a:r>
              <a:rPr lang="ru-RU" dirty="0" err="1">
                <a:solidFill>
                  <a:schemeClr val="tx1"/>
                </a:solidFill>
              </a:rPr>
              <a:t>найпрекраснішу</a:t>
            </a:r>
            <a:r>
              <a:rPr lang="ru-RU" dirty="0">
                <a:solidFill>
                  <a:schemeClr val="tx1"/>
                </a:solidFill>
              </a:rPr>
              <a:t> пору року, коли </a:t>
            </a:r>
            <a:r>
              <a:rPr lang="ru-RU" dirty="0" err="1">
                <a:solidFill>
                  <a:schemeClr val="tx1"/>
                </a:solidFill>
              </a:rPr>
              <a:t>шелестить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падолистом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осінь</a:t>
            </a:r>
            <a:r>
              <a:rPr lang="ru-RU" dirty="0">
                <a:solidFill>
                  <a:schemeClr val="tx1"/>
                </a:solidFill>
              </a:rPr>
              <a:t>, у </a:t>
            </a:r>
            <a:r>
              <a:rPr lang="ru-RU" dirty="0" err="1">
                <a:solidFill>
                  <a:schemeClr val="tx1"/>
                </a:solidFill>
              </a:rPr>
              <a:t>лузі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снує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мереживо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бабиного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літа</a:t>
            </a:r>
            <a:r>
              <a:rPr lang="ru-RU" dirty="0">
                <a:solidFill>
                  <a:schemeClr val="tx1"/>
                </a:solidFill>
              </a:rPr>
              <a:t>, а над землею </a:t>
            </a:r>
            <a:r>
              <a:rPr lang="ru-RU" dirty="0" err="1">
                <a:solidFill>
                  <a:schemeClr val="tx1"/>
                </a:solidFill>
              </a:rPr>
              <a:t>пломеніють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різнобарвні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квіти</a:t>
            </a:r>
            <a:r>
              <a:rPr lang="ru-RU" dirty="0">
                <a:solidFill>
                  <a:schemeClr val="tx1"/>
                </a:solidFill>
              </a:rPr>
              <a:t>, приходить свято – День </a:t>
            </a:r>
            <a:r>
              <a:rPr lang="ru-RU" dirty="0" err="1">
                <a:solidFill>
                  <a:schemeClr val="tx1"/>
                </a:solidFill>
              </a:rPr>
              <a:t>працівників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освіти</a:t>
            </a:r>
            <a:r>
              <a:rPr lang="ru-RU" dirty="0">
                <a:solidFill>
                  <a:schemeClr val="tx1"/>
                </a:solidFill>
              </a:rPr>
              <a:t>, День Учителя, </a:t>
            </a:r>
            <a:r>
              <a:rPr lang="ru-RU" dirty="0" err="1">
                <a:solidFill>
                  <a:schemeClr val="tx1"/>
                </a:solidFill>
              </a:rPr>
              <a:t>Вихователя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Людини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що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засіває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юних</a:t>
            </a:r>
            <a:r>
              <a:rPr lang="ru-RU" dirty="0">
                <a:solidFill>
                  <a:schemeClr val="tx1"/>
                </a:solidFill>
              </a:rPr>
              <a:t> душах </a:t>
            </a:r>
            <a:r>
              <a:rPr lang="ru-RU" dirty="0" err="1">
                <a:solidFill>
                  <a:schemeClr val="tx1"/>
                </a:solidFill>
              </a:rPr>
              <a:t>велику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любов</a:t>
            </a:r>
            <a:r>
              <a:rPr lang="ru-RU" dirty="0">
                <a:solidFill>
                  <a:schemeClr val="tx1"/>
                </a:solidFill>
              </a:rPr>
              <a:t> до </a:t>
            </a:r>
            <a:r>
              <a:rPr lang="ru-RU" dirty="0" err="1">
                <a:solidFill>
                  <a:schemeClr val="tx1"/>
                </a:solidFill>
              </a:rPr>
              <a:t>України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її</a:t>
            </a:r>
            <a:r>
              <a:rPr lang="ru-RU" dirty="0">
                <a:solidFill>
                  <a:schemeClr val="tx1"/>
                </a:solidFill>
              </a:rPr>
              <a:t> народу і </a:t>
            </a:r>
            <a:r>
              <a:rPr lang="ru-RU" dirty="0" err="1">
                <a:solidFill>
                  <a:schemeClr val="tx1"/>
                </a:solidFill>
              </a:rPr>
              <a:t>землі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Звук 3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488738" y="6154738"/>
            <a:ext cx="487362" cy="48736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57805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50"/>
    </mc:Choice>
    <mc:Fallback xmlns="">
      <p:transition spd="slow" advTm="405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just"/>
            <a:r>
              <a:rPr lang="ru-RU" dirty="0" err="1">
                <a:solidFill>
                  <a:schemeClr val="tx1"/>
                </a:solidFill>
              </a:rPr>
              <a:t>Сьогодні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незалежній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Україні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майже</a:t>
            </a:r>
            <a:r>
              <a:rPr lang="ru-RU" dirty="0">
                <a:solidFill>
                  <a:schemeClr val="tx1"/>
                </a:solidFill>
              </a:rPr>
              <a:t> 860 </a:t>
            </a:r>
            <a:r>
              <a:rPr lang="ru-RU" dirty="0" err="1">
                <a:solidFill>
                  <a:schemeClr val="tx1"/>
                </a:solidFill>
              </a:rPr>
              <a:t>тисяч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педагогів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вихователів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майстрів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виробничого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навчання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науково-педагогічних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працівників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управлінців</a:t>
            </a:r>
            <a:r>
              <a:rPr lang="ru-RU" dirty="0">
                <a:solidFill>
                  <a:schemeClr val="tx1"/>
                </a:solidFill>
              </a:rPr>
              <a:t>. Вони </a:t>
            </a:r>
            <a:r>
              <a:rPr lang="ru-RU" dirty="0" err="1">
                <a:solidFill>
                  <a:schemeClr val="tx1"/>
                </a:solidFill>
              </a:rPr>
              <a:t>навчають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виховують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понад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мільйон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дошкільнят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навчають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більше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п’яти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мільйонів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школярів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викладають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майбутню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спеціальність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майже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трьом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мільйонам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студентів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країни</a:t>
            </a:r>
            <a:r>
              <a:rPr lang="ru-RU" dirty="0">
                <a:solidFill>
                  <a:schemeClr val="tx1"/>
                </a:solidFill>
              </a:rPr>
              <a:t>.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4" name="Звук 3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488738" y="6154738"/>
            <a:ext cx="487362" cy="48736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82681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37"/>
    </mc:Choice>
    <mc:Fallback xmlns="">
      <p:transition spd="slow" advTm="363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>
            <a:normAutofit/>
          </a:bodyPr>
          <a:lstStyle/>
          <a:p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святом Вас,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шановні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працівники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  <p:pic>
        <p:nvPicPr>
          <p:cNvPr id="4" name="Звук 3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488738" y="6154738"/>
            <a:ext cx="487362" cy="48736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3882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21"/>
    </mc:Choice>
    <mc:Fallback xmlns="">
      <p:transition spd="slow" advTm="412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1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"/>
</p:tagLst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</TotalTime>
  <Words>281</Words>
  <Application>Microsoft Office PowerPoint</Application>
  <PresentationFormat>Широкоэкранный</PresentationFormat>
  <Paragraphs>7</Paragraphs>
  <Slides>6</Slides>
  <Notes>0</Notes>
  <HiddenSlides>0</HiddenSlides>
  <MMClips>6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Times New Roman</vt:lpstr>
      <vt:lpstr>Trebuchet MS</vt:lpstr>
      <vt:lpstr>Wingdings 3</vt:lpstr>
      <vt:lpstr>Аспект</vt:lpstr>
      <vt:lpstr>День працівникі́в осві́ти (офіційно), або День учителя, — професійне свято працівників освіти України; відзначається щорічно в першу неділю жовтня</vt:lpstr>
      <vt:lpstr>Презентация PowerPoint</vt:lpstr>
      <vt:lpstr>Презентация PowerPoint</vt:lpstr>
      <vt:lpstr>У найпрекраснішу пору року, коли шелестить падолистом осінь, у лузі снує мереживо бабиного літа, а над землею пломеніють різнобарвні квіти, приходить свято – День працівників освіти, День Учителя, Вихователя, Людини, що засіває в юних душах велику любов до України, її народу і землі.</vt:lpstr>
      <vt:lpstr>Сьогодні в незалежній Україні майже 860 тисяч педагогів, вихователів, майстрів виробничого навчання, науково-педагогічних працівників і управлінців. Вони навчають і виховують понад мільйон дошкільнят, навчають більше п’яти мільйонів школярів, викладають майбутню спеціальність майже трьом мільйонам студентів країни.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День працівникі́в осві́ти (офіційно), або День учителя, — професійне свято працівників освіти України; відзначається щорічно в першу неділю жовтня</dc:title>
  <dc:creator>HOME</dc:creator>
  <cp:lastModifiedBy>HOME</cp:lastModifiedBy>
  <cp:revision>6</cp:revision>
  <dcterms:created xsi:type="dcterms:W3CDTF">2021-09-26T21:56:14Z</dcterms:created>
  <dcterms:modified xsi:type="dcterms:W3CDTF">2021-09-28T18:36:30Z</dcterms:modified>
</cp:coreProperties>
</file>