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7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726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9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088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7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62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0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8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9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1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4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6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1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4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4F25-9BFC-47A7-B771-7E4D1488D2CB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66EE26-10FB-4FE4-A669-9BCEF3051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8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2" Type="http://schemas.microsoft.com/office/2007/relationships/media" Target="../media/media1.m4a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2" Type="http://schemas.microsoft.com/office/2007/relationships/media" Target="../media/media3.m4a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m4a"/><Relationship Id="rId2" Type="http://schemas.microsoft.com/office/2007/relationships/media" Target="../media/media4.m4a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m4a"/><Relationship Id="rId2" Type="http://schemas.microsoft.com/office/2007/relationships/media" Target="../media/media5.m4a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m4a"/><Relationship Id="rId2" Type="http://schemas.microsoft.com/office/2007/relationships/media" Target="../media/media6.m4a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4450" y="428625"/>
            <a:ext cx="10039350" cy="12620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День </a:t>
            </a:r>
            <a:r>
              <a:rPr lang="ru-RU" dirty="0" err="1" smtClean="0">
                <a:solidFill>
                  <a:srgbClr val="FF0000"/>
                </a:solidFill>
              </a:rPr>
              <a:t>працівникі́в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осві́ти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офіційно</a:t>
            </a:r>
            <a:r>
              <a:rPr lang="ru-RU" dirty="0" smtClean="0">
                <a:solidFill>
                  <a:srgbClr val="FF0000"/>
                </a:solidFill>
              </a:rPr>
              <a:t>), </a:t>
            </a:r>
            <a:r>
              <a:rPr lang="ru-RU" dirty="0" err="1" smtClean="0">
                <a:solidFill>
                  <a:srgbClr val="FF0000"/>
                </a:solidFill>
              </a:rPr>
              <a:t>або</a:t>
            </a:r>
            <a:r>
              <a:rPr lang="ru-RU" dirty="0" smtClean="0">
                <a:solidFill>
                  <a:srgbClr val="FF0000"/>
                </a:solidFill>
              </a:rPr>
              <a:t> День учителя, — </a:t>
            </a:r>
            <a:r>
              <a:rPr lang="ru-RU" dirty="0" err="1" smtClean="0">
                <a:solidFill>
                  <a:srgbClr val="FF0000"/>
                </a:solidFill>
              </a:rPr>
              <a:t>професійне</a:t>
            </a:r>
            <a:r>
              <a:rPr lang="ru-RU" dirty="0" smtClean="0">
                <a:solidFill>
                  <a:srgbClr val="FF0000"/>
                </a:solidFill>
              </a:rPr>
              <a:t> свято </a:t>
            </a:r>
            <a:r>
              <a:rPr lang="ru-RU" dirty="0" err="1" smtClean="0">
                <a:solidFill>
                  <a:srgbClr val="FF0000"/>
                </a:solidFill>
              </a:rPr>
              <a:t>працівників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освіти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України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dirty="0" err="1" smtClean="0">
                <a:solidFill>
                  <a:srgbClr val="FF0000"/>
                </a:solidFill>
              </a:rPr>
              <a:t>відзначається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щорічно</a:t>
            </a:r>
            <a:r>
              <a:rPr lang="ru-RU" dirty="0" smtClean="0">
                <a:solidFill>
                  <a:srgbClr val="FF0000"/>
                </a:solidFill>
              </a:rPr>
              <a:t> в першу </a:t>
            </a:r>
            <a:r>
              <a:rPr lang="ru-RU" dirty="0" err="1" smtClean="0">
                <a:solidFill>
                  <a:srgbClr val="FF0000"/>
                </a:solidFill>
              </a:rPr>
              <a:t>неділю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жовтня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b="6147"/>
          <a:stretch/>
        </p:blipFill>
        <p:spPr>
          <a:xfrm>
            <a:off x="2100264" y="2457451"/>
            <a:ext cx="7000874" cy="4643438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pic>
        <p:nvPicPr>
          <p:cNvPr id="6" name="Звук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890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417">
        <p14:reveal/>
      </p:transition>
    </mc:Choice>
    <mc:Fallback xmlns="">
      <p:transition spd="slow" advTm="64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just"/>
            <a:r>
              <a:rPr lang="ru-RU" sz="3200" dirty="0"/>
              <a:t>В 1994 </a:t>
            </a:r>
            <a:r>
              <a:rPr lang="ru-RU" sz="3200" dirty="0" err="1"/>
              <a:t>році</a:t>
            </a:r>
            <a:r>
              <a:rPr lang="ru-RU" sz="3200" dirty="0"/>
              <a:t> ЮНЕСКО затвердила 5 </a:t>
            </a:r>
            <a:r>
              <a:rPr lang="ru-RU" sz="3200" dirty="0" err="1"/>
              <a:t>жовтня</a:t>
            </a:r>
            <a:r>
              <a:rPr lang="ru-RU" sz="3200" dirty="0"/>
              <a:t> </a:t>
            </a:r>
            <a:r>
              <a:rPr lang="ru-RU" sz="3200" dirty="0" err="1"/>
              <a:t>міжнародним</a:t>
            </a:r>
            <a:r>
              <a:rPr lang="ru-RU" sz="3200" dirty="0"/>
              <a:t> святом – днем </a:t>
            </a:r>
            <a:r>
              <a:rPr lang="ru-RU" sz="3200" dirty="0" err="1"/>
              <a:t>вчителя</a:t>
            </a:r>
            <a:r>
              <a:rPr lang="ru-RU" sz="3200" dirty="0"/>
              <a:t>,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чого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почали </a:t>
            </a:r>
            <a:r>
              <a:rPr lang="ru-RU" sz="3200" dirty="0" err="1"/>
              <a:t>відзначати</a:t>
            </a:r>
            <a:r>
              <a:rPr lang="ru-RU" sz="3200" dirty="0"/>
              <a:t> в </a:t>
            </a:r>
            <a:r>
              <a:rPr lang="ru-RU" sz="3200" dirty="0" err="1"/>
              <a:t>усьому</a:t>
            </a:r>
            <a:r>
              <a:rPr lang="ru-RU" sz="3200" dirty="0"/>
              <a:t> </a:t>
            </a:r>
            <a:r>
              <a:rPr lang="ru-RU" sz="3200" dirty="0" err="1"/>
              <a:t>світі</a:t>
            </a:r>
            <a:r>
              <a:rPr lang="ru-RU" sz="3200" dirty="0"/>
              <a:t>. </a:t>
            </a:r>
            <a:r>
              <a:rPr lang="ru-RU" sz="3200" dirty="0" err="1"/>
              <a:t>Зокрема</a:t>
            </a:r>
            <a:r>
              <a:rPr lang="ru-RU" sz="3200" dirty="0"/>
              <a:t>, того ж року Указом Президента </a:t>
            </a:r>
            <a:r>
              <a:rPr lang="ru-RU" sz="3200" dirty="0" err="1"/>
              <a:t>України</a:t>
            </a:r>
            <a:r>
              <a:rPr lang="ru-RU" sz="3200" dirty="0"/>
              <a:t> «Про День </a:t>
            </a:r>
            <a:r>
              <a:rPr lang="ru-RU" sz="3200" dirty="0" err="1"/>
              <a:t>працівника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» </a:t>
            </a:r>
            <a:r>
              <a:rPr lang="ru-RU" sz="3200" dirty="0" err="1"/>
              <a:t>це</a:t>
            </a:r>
            <a:r>
              <a:rPr lang="ru-RU" sz="3200" dirty="0"/>
              <a:t> свято </a:t>
            </a:r>
            <a:r>
              <a:rPr lang="ru-RU" sz="3200" dirty="0" err="1"/>
              <a:t>встановлено</a:t>
            </a:r>
            <a:r>
              <a:rPr lang="ru-RU" sz="3200" dirty="0"/>
              <a:t> і у нас. День </a:t>
            </a:r>
            <a:r>
              <a:rPr lang="ru-RU" sz="3200" dirty="0" err="1"/>
              <a:t>вчителя</a:t>
            </a:r>
            <a:r>
              <a:rPr lang="ru-RU" sz="3200" dirty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 </a:t>
            </a:r>
            <a:r>
              <a:rPr lang="ru-RU" sz="3200" dirty="0" err="1"/>
              <a:t>відзначають</a:t>
            </a:r>
            <a:r>
              <a:rPr lang="ru-RU" sz="3200" dirty="0"/>
              <a:t> у першу </a:t>
            </a:r>
            <a:r>
              <a:rPr lang="ru-RU" sz="3200" dirty="0" err="1"/>
              <a:t>неділю</a:t>
            </a:r>
            <a:r>
              <a:rPr lang="ru-RU" sz="3200" dirty="0"/>
              <a:t> </a:t>
            </a:r>
            <a:r>
              <a:rPr lang="ru-RU" sz="3200" dirty="0" err="1"/>
              <a:t>жовтня</a:t>
            </a:r>
            <a:r>
              <a:rPr lang="ru-RU" sz="3200" dirty="0"/>
              <a:t>.</a:t>
            </a: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684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4"/>
    </mc:Choice>
    <mc:Fallback xmlns="">
      <p:transition spd="slow" advTm="38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just"/>
            <a:r>
              <a:rPr lang="uk-UA" sz="2000" dirty="0" smtClean="0"/>
              <a:t>Уперше, день вчителя був відсвяткований у 1947 році в невеликій школі міста Сен-</a:t>
            </a:r>
            <a:r>
              <a:rPr lang="uk-UA" sz="2000" dirty="0" err="1" smtClean="0"/>
              <a:t>Пауло</a:t>
            </a:r>
            <a:r>
              <a:rPr lang="uk-UA" sz="2000" dirty="0" smtClean="0"/>
              <a:t>, у Бразилії. Однак це було неофіційне свято. На державному рівні день вчителя почали святкувати в Бразилії тільки в 1963 році. Своїх педагогів учні вітають у цій країні 15 жовтня.</a:t>
            </a:r>
          </a:p>
          <a:p>
            <a:pPr algn="just"/>
            <a:r>
              <a:rPr lang="uk-UA" sz="2000" dirty="0" smtClean="0"/>
              <a:t>В Америці це свято має дуже цікаву історію. Почалося все з того, що одна проста вчителька написала лист президентові із проханням звернути увагу на вчителів. Якимось чином, її лист потрапив у руки Елеонори Рузвельт, і після довгих баталій, в 1953 році Америка початку святкувати день учителя.</a:t>
            </a:r>
          </a:p>
          <a:p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62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8"/>
    </mc:Choice>
    <mc:Fallback xmlns="">
      <p:transition spd="slow" advTm="72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найпрекраснішу</a:t>
            </a:r>
            <a:r>
              <a:rPr lang="ru-RU" dirty="0">
                <a:solidFill>
                  <a:schemeClr val="tx1"/>
                </a:solidFill>
              </a:rPr>
              <a:t> пору року, коли </a:t>
            </a:r>
            <a:r>
              <a:rPr lang="ru-RU" dirty="0" err="1">
                <a:solidFill>
                  <a:schemeClr val="tx1"/>
                </a:solidFill>
              </a:rPr>
              <a:t>шелестить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падолистом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осінь</a:t>
            </a:r>
            <a:r>
              <a:rPr lang="ru-RU" dirty="0">
                <a:solidFill>
                  <a:schemeClr val="tx1"/>
                </a:solidFill>
              </a:rPr>
              <a:t>, у </a:t>
            </a:r>
            <a:r>
              <a:rPr lang="ru-RU" dirty="0" err="1">
                <a:solidFill>
                  <a:schemeClr val="tx1"/>
                </a:solidFill>
              </a:rPr>
              <a:t>лузі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снує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мереживо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бабиного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літа</a:t>
            </a:r>
            <a:r>
              <a:rPr lang="ru-RU" dirty="0">
                <a:solidFill>
                  <a:schemeClr val="tx1"/>
                </a:solidFill>
              </a:rPr>
              <a:t>, а над землею </a:t>
            </a:r>
            <a:r>
              <a:rPr lang="ru-RU" dirty="0" err="1">
                <a:solidFill>
                  <a:schemeClr val="tx1"/>
                </a:solidFill>
              </a:rPr>
              <a:t>пломеніють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різнобарвні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квіти</a:t>
            </a:r>
            <a:r>
              <a:rPr lang="ru-RU" dirty="0">
                <a:solidFill>
                  <a:schemeClr val="tx1"/>
                </a:solidFill>
              </a:rPr>
              <a:t>, приходить свято – День </a:t>
            </a:r>
            <a:r>
              <a:rPr lang="ru-RU" dirty="0" err="1">
                <a:solidFill>
                  <a:schemeClr val="tx1"/>
                </a:solidFill>
              </a:rPr>
              <a:t>працівників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, День Учителя, </a:t>
            </a:r>
            <a:r>
              <a:rPr lang="ru-RU" dirty="0" err="1">
                <a:solidFill>
                  <a:schemeClr val="tx1"/>
                </a:solidFill>
              </a:rPr>
              <a:t>Вихователя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Людини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засіває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юних</a:t>
            </a:r>
            <a:r>
              <a:rPr lang="ru-RU" dirty="0">
                <a:solidFill>
                  <a:schemeClr val="tx1"/>
                </a:solidFill>
              </a:rPr>
              <a:t> душах </a:t>
            </a:r>
            <a:r>
              <a:rPr lang="ru-RU" dirty="0" err="1">
                <a:solidFill>
                  <a:schemeClr val="tx1"/>
                </a:solidFill>
              </a:rPr>
              <a:t>велику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любов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народу і </a:t>
            </a:r>
            <a:r>
              <a:rPr lang="ru-RU" dirty="0" err="1">
                <a:solidFill>
                  <a:schemeClr val="tx1"/>
                </a:solidFill>
              </a:rPr>
              <a:t>землі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78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0"/>
    </mc:Choice>
    <mc:Fallback xmlns="">
      <p:transition spd="slow" advTm="40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Сьогодні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незалежній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майже</a:t>
            </a:r>
            <a:r>
              <a:rPr lang="ru-RU" dirty="0">
                <a:solidFill>
                  <a:schemeClr val="tx1"/>
                </a:solidFill>
              </a:rPr>
              <a:t> 860 </a:t>
            </a:r>
            <a:r>
              <a:rPr lang="ru-RU" dirty="0" err="1">
                <a:solidFill>
                  <a:schemeClr val="tx1"/>
                </a:solidFill>
              </a:rPr>
              <a:t>тисяч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педагогів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вихователів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майстрів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виробничого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науково-педагогічних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працівників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управлінців</a:t>
            </a:r>
            <a:r>
              <a:rPr lang="ru-RU" dirty="0">
                <a:solidFill>
                  <a:schemeClr val="tx1"/>
                </a:solidFill>
              </a:rPr>
              <a:t>. Вони </a:t>
            </a:r>
            <a:r>
              <a:rPr lang="ru-RU" dirty="0" err="1">
                <a:solidFill>
                  <a:schemeClr val="tx1"/>
                </a:solidFill>
              </a:rPr>
              <a:t>навчають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виховують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понад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мільйон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дошкільнят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навчають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п’яти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мільйонів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школярів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викладають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майбутню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спеціальність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трьом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мільйонам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студентів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країни</a:t>
            </a:r>
            <a:r>
              <a:rPr lang="ru-RU" dirty="0">
                <a:solidFill>
                  <a:schemeClr val="tx1"/>
                </a:solidFill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268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7"/>
    </mc:Choice>
    <mc:Fallback xmlns="">
      <p:transition spd="slow" advTm="36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</a:bodyPr>
          <a:lstStyle/>
          <a:p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святом Вас,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882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1"/>
    </mc:Choice>
    <mc:Fallback xmlns="">
      <p:transition spd="slow" advTm="4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281</Words>
  <Application>Microsoft Office PowerPoint</Application>
  <PresentationFormat>Широкоэкранный</PresentationFormat>
  <Paragraphs>7</Paragraphs>
  <Slides>6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День працівникі́в осві́ти (офіційно), або День учителя, — професійне свято працівників освіти України; відзначається щорічно в першу неділю жовтня</vt:lpstr>
      <vt:lpstr>Презентация PowerPoint</vt:lpstr>
      <vt:lpstr>Презентация PowerPoint</vt:lpstr>
      <vt:lpstr>У найпрекраснішу пору року, коли шелестить падолистом осінь, у лузі снує мереживо бабиного літа, а над землею пломеніють різнобарвні квіти, приходить свято – День працівників освіти, День Учителя, Вихователя, Людини, що засіває в юних душах велику любов до України, її народу і землі.</vt:lpstr>
      <vt:lpstr>Сьогодні в незалежній Україні майже 860 тисяч педагогів, вихователів, майстрів виробничого навчання, науково-педагогічних працівників і управлінців. Вони навчають і виховують понад мільйон дошкільнят, навчають більше п’яти мільйонів школярів, викладають майбутню спеціальність майже трьом мільйонам студентів країни.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працівникі́в осві́ти (офіційно), або День учителя, — професійне свято працівників освіти України; відзначається щорічно в першу неділю жовтня</dc:title>
  <dc:creator>HOME</dc:creator>
  <cp:lastModifiedBy>HOME</cp:lastModifiedBy>
  <cp:revision>6</cp:revision>
  <dcterms:created xsi:type="dcterms:W3CDTF">2021-09-26T21:56:14Z</dcterms:created>
  <dcterms:modified xsi:type="dcterms:W3CDTF">2021-09-28T18:36:30Z</dcterms:modified>
</cp:coreProperties>
</file>