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2" r:id="rId4"/>
    <p:sldId id="271" r:id="rId5"/>
    <p:sldId id="263" r:id="rId6"/>
    <p:sldId id="272" r:id="rId7"/>
    <p:sldId id="273" r:id="rId8"/>
    <p:sldId id="274" r:id="rId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7" autoAdjust="0"/>
    <p:restoredTop sz="96182" autoAdjust="0"/>
  </p:normalViewPr>
  <p:slideViewPr>
    <p:cSldViewPr showGuides="1">
      <p:cViewPr varScale="1">
        <p:scale>
          <a:sx n="77" d="100"/>
          <a:sy n="77" d="100"/>
        </p:scale>
        <p:origin x="-90" y="-78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25.09.2023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pPr rtl="0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12907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9512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232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pPr/>
              <a:t>25.09.2023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30 вересня-всеукраїнський день бібліотек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latin typeface="Calibri" panose="020F0502020204030204" pitchFamily="34" charset="0"/>
              </a:rPr>
              <a:t>Миссия и цели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22908" y="428604"/>
            <a:ext cx="6404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БІБЛІОТЕКА у </a:t>
            </a:r>
            <a:r>
              <a:rPr lang="ru-RU" dirty="0" err="1">
                <a:latin typeface="Century" panose="02040604050505020304" pitchFamily="18" charset="0"/>
              </a:rPr>
              <a:t>перекладі</a:t>
            </a:r>
            <a:r>
              <a:rPr lang="ru-RU" dirty="0">
                <a:latin typeface="Century" panose="02040604050505020304" pitchFamily="18" charset="0"/>
              </a:rPr>
              <a:t> з </a:t>
            </a:r>
            <a:r>
              <a:rPr lang="ru-RU" dirty="0" err="1">
                <a:latin typeface="Century" panose="02040604050505020304" pitchFamily="18" charset="0"/>
              </a:rPr>
              <a:t>грецької</a:t>
            </a:r>
            <a:r>
              <a:rPr lang="ru-RU" dirty="0">
                <a:latin typeface="Century" panose="02040604050505020304" pitchFamily="18" charset="0"/>
              </a:rPr>
              <a:t> «</a:t>
            </a:r>
            <a:r>
              <a:rPr lang="en-US" dirty="0" err="1">
                <a:latin typeface="Century" panose="02040604050505020304" pitchFamily="18" charset="0"/>
              </a:rPr>
              <a:t>biblion</a:t>
            </a:r>
            <a:r>
              <a:rPr lang="en-US" dirty="0">
                <a:latin typeface="Century" panose="02040604050505020304" pitchFamily="18" charset="0"/>
              </a:rPr>
              <a:t>»-</a:t>
            </a:r>
            <a:r>
              <a:rPr lang="ru-RU" dirty="0">
                <a:latin typeface="Century" panose="02040604050505020304" pitchFamily="18" charset="0"/>
              </a:rPr>
              <a:t>книга, «</a:t>
            </a:r>
            <a:r>
              <a:rPr lang="en-US" dirty="0" err="1">
                <a:latin typeface="Century" panose="02040604050505020304" pitchFamily="18" charset="0"/>
              </a:rPr>
              <a:t>theke</a:t>
            </a:r>
            <a:r>
              <a:rPr lang="en-US" dirty="0">
                <a:latin typeface="Century" panose="02040604050505020304" pitchFamily="18" charset="0"/>
              </a:rPr>
              <a:t>»-</a:t>
            </a:r>
            <a:r>
              <a:rPr lang="ru-RU" dirty="0" err="1">
                <a:latin typeface="Century" panose="02040604050505020304" pitchFamily="18" charset="0"/>
              </a:rPr>
              <a:t>сховище</a:t>
            </a:r>
            <a:r>
              <a:rPr lang="ru-RU" dirty="0">
                <a:latin typeface="Century" panose="02040604050505020304" pitchFamily="18" charset="0"/>
              </a:rPr>
              <a:t> культурно-</a:t>
            </a:r>
            <a:r>
              <a:rPr lang="ru-RU" dirty="0" err="1">
                <a:latin typeface="Century" panose="02040604050505020304" pitchFamily="18" charset="0"/>
              </a:rPr>
              <a:t>освітній</a:t>
            </a:r>
            <a:r>
              <a:rPr lang="ru-RU" dirty="0">
                <a:latin typeface="Century" panose="02040604050505020304" pitchFamily="18" charset="0"/>
              </a:rPr>
              <a:t> заклад, </a:t>
            </a:r>
            <a:r>
              <a:rPr lang="ru-RU" dirty="0" err="1">
                <a:latin typeface="Century" panose="02040604050505020304" pitchFamily="18" charset="0"/>
              </a:rPr>
              <a:t>що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здійснює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збирання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друкованих</a:t>
            </a:r>
            <a:r>
              <a:rPr lang="ru-RU" dirty="0">
                <a:latin typeface="Century" panose="02040604050505020304" pitchFamily="18" charset="0"/>
              </a:rPr>
              <a:t> і </a:t>
            </a:r>
            <a:r>
              <a:rPr lang="ru-RU" dirty="0" err="1">
                <a:latin typeface="Century" panose="02040604050505020304" pitchFamily="18" charset="0"/>
              </a:rPr>
              <a:t>рукописних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матеріалів</a:t>
            </a:r>
            <a:r>
              <a:rPr lang="ru-RU" dirty="0">
                <a:latin typeface="Century" panose="02040604050505020304" pitchFamily="18" charset="0"/>
              </a:rPr>
              <a:t>, проводить </a:t>
            </a:r>
            <a:r>
              <a:rPr lang="ru-RU" dirty="0" err="1">
                <a:latin typeface="Century" panose="02040604050505020304" pitchFamily="18" charset="0"/>
              </a:rPr>
              <a:t>їхнє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опрацювання</a:t>
            </a:r>
            <a:r>
              <a:rPr lang="ru-RU" dirty="0">
                <a:latin typeface="Century" panose="02040604050505020304" pitchFamily="18" charset="0"/>
              </a:rPr>
              <a:t> та </a:t>
            </a:r>
            <a:r>
              <a:rPr lang="ru-RU" dirty="0" err="1">
                <a:latin typeface="Century" panose="02040604050505020304" pitchFamily="18" charset="0"/>
              </a:rPr>
              <a:t>відображення</a:t>
            </a:r>
            <a:r>
              <a:rPr lang="ru-RU" dirty="0">
                <a:latin typeface="Century" panose="02040604050505020304" pitchFamily="18" charset="0"/>
              </a:rPr>
              <a:t> в каталогах, </a:t>
            </a:r>
            <a:r>
              <a:rPr lang="ru-RU" dirty="0" err="1">
                <a:latin typeface="Century" panose="02040604050505020304" pitchFamily="18" charset="0"/>
              </a:rPr>
              <a:t>організовує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відповідне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їхнє</a:t>
            </a:r>
            <a:r>
              <a:rPr lang="ru-RU" dirty="0">
                <a:latin typeface="Century" panose="02040604050505020304" pitchFamily="18" charset="0"/>
              </a:rPr>
              <a:t> </a:t>
            </a:r>
            <a:r>
              <a:rPr lang="ru-RU" dirty="0" err="1">
                <a:latin typeface="Century" panose="02040604050505020304" pitchFamily="18" charset="0"/>
              </a:rPr>
              <a:t>зберігання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збереження</a:t>
            </a:r>
            <a:r>
              <a:rPr lang="ru-RU" dirty="0">
                <a:latin typeface="Century" panose="02040604050505020304" pitchFamily="18" charset="0"/>
              </a:rPr>
              <a:t> і </a:t>
            </a:r>
            <a:r>
              <a:rPr lang="ru-RU" dirty="0" err="1">
                <a:latin typeface="Century" panose="02040604050505020304" pitchFamily="18" charset="0"/>
              </a:rPr>
              <a:t>обслуговування</a:t>
            </a:r>
            <a:r>
              <a:rPr lang="ru-RU" dirty="0">
                <a:latin typeface="Century" panose="02040604050505020304" pitchFamily="18" charset="0"/>
              </a:rPr>
              <a:t> ними </a:t>
            </a:r>
            <a:r>
              <a:rPr lang="ru-RU" dirty="0" err="1" smtClean="0">
                <a:latin typeface="Century" panose="02040604050505020304" pitchFamily="18" charset="0"/>
              </a:rPr>
              <a:t>читачів</a:t>
            </a:r>
            <a:r>
              <a:rPr lang="ru-RU" dirty="0" smtClean="0">
                <a:latin typeface="Century" panose="02040604050505020304" pitchFamily="18" charset="0"/>
              </a:rPr>
              <a:t>.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6" name="Рисунок 5" descr="biblioteka-25092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20" y="3786190"/>
            <a:ext cx="4594214" cy="2770885"/>
          </a:xfrm>
          <a:prstGeom prst="rect">
            <a:avLst/>
          </a:prstGeo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6" y="571480"/>
            <a:ext cx="5143536" cy="27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7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1764" y="357166"/>
            <a:ext cx="1180931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dirty="0">
                <a:latin typeface="Century" panose="02040604050505020304" pitchFamily="18" charset="0"/>
              </a:rPr>
              <a:t>ПЕРША </a:t>
            </a:r>
            <a:r>
              <a:rPr lang="ru-RU" dirty="0" smtClean="0">
                <a:latin typeface="Century" panose="02040604050505020304" pitchFamily="18" charset="0"/>
              </a:rPr>
              <a:t>БІБІЛІОТЕКА </a:t>
            </a:r>
          </a:p>
          <a:p>
            <a:pPr>
              <a:lnSpc>
                <a:spcPct val="95000"/>
              </a:lnSpc>
            </a:pPr>
            <a:r>
              <a:rPr lang="ru-RU" dirty="0" err="1" smtClean="0">
                <a:latin typeface="Century" panose="02040604050505020304" pitchFamily="18" charset="0"/>
              </a:rPr>
              <a:t>Першою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відомою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бібліотекою</a:t>
            </a:r>
            <a:r>
              <a:rPr lang="ru-RU" dirty="0">
                <a:latin typeface="Century" panose="02040604050505020304" pitchFamily="18" charset="0"/>
              </a:rPr>
              <a:t> (</a:t>
            </a:r>
            <a:r>
              <a:rPr lang="ru-RU" dirty="0" err="1">
                <a:latin typeface="Century" panose="02040604050505020304" pitchFamily="18" charset="0"/>
              </a:rPr>
              <a:t>близько</a:t>
            </a:r>
            <a:r>
              <a:rPr lang="ru-RU" dirty="0">
                <a:latin typeface="Century" panose="02040604050505020304" pitchFamily="18" charset="0"/>
              </a:rPr>
              <a:t> 8 тис. </a:t>
            </a:r>
            <a:r>
              <a:rPr lang="ru-RU" dirty="0" err="1">
                <a:latin typeface="Century" panose="02040604050505020304" pitchFamily="18" charset="0"/>
              </a:rPr>
              <a:t>років</a:t>
            </a:r>
            <a:r>
              <a:rPr lang="ru-RU" dirty="0">
                <a:latin typeface="Century" panose="02040604050505020304" pitchFamily="18" charset="0"/>
              </a:rPr>
              <a:t> тому) </a:t>
            </a:r>
            <a:r>
              <a:rPr lang="ru-RU" dirty="0" err="1">
                <a:latin typeface="Century" panose="02040604050505020304" pitchFamily="18" charset="0"/>
              </a:rPr>
              <a:t>можна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вважати</a:t>
            </a:r>
            <a:r>
              <a:rPr lang="ru-RU" dirty="0">
                <a:latin typeface="Century" panose="02040604050505020304" pitchFamily="18" charset="0"/>
              </a:rPr>
              <a:t> храм в </a:t>
            </a:r>
            <a:r>
              <a:rPr lang="ru-RU" dirty="0" err="1">
                <a:latin typeface="Century" panose="02040604050505020304" pitchFamily="18" charset="0"/>
              </a:rPr>
              <a:t>Ніппурі</a:t>
            </a:r>
            <a:r>
              <a:rPr lang="ru-RU" dirty="0">
                <a:latin typeface="Century" panose="02040604050505020304" pitchFamily="18" charset="0"/>
              </a:rPr>
              <a:t>. У </a:t>
            </a:r>
            <a:r>
              <a:rPr lang="ru-RU" dirty="0" err="1">
                <a:latin typeface="Century" panose="02040604050505020304" pitchFamily="18" charset="0"/>
              </a:rPr>
              <a:t>храмовій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школі</a:t>
            </a:r>
            <a:r>
              <a:rPr lang="ru-RU" dirty="0">
                <a:latin typeface="Century" panose="02040604050505020304" pitchFamily="18" charset="0"/>
              </a:rPr>
              <a:t> е-</a:t>
            </a:r>
            <a:r>
              <a:rPr lang="ru-RU" dirty="0" err="1">
                <a:latin typeface="Century" panose="02040604050505020304" pitchFamily="18" charset="0"/>
              </a:rPr>
              <a:t>дубі</a:t>
            </a:r>
            <a:r>
              <a:rPr lang="ru-RU" dirty="0">
                <a:latin typeface="Century" panose="02040604050505020304" pitchFamily="18" charset="0"/>
              </a:rPr>
              <a:t> («</a:t>
            </a:r>
            <a:r>
              <a:rPr lang="ru-RU" dirty="0" err="1">
                <a:latin typeface="Century" panose="02040604050505020304" pitchFamily="18" charset="0"/>
              </a:rPr>
              <a:t>будинок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табличок</a:t>
            </a:r>
            <a:r>
              <a:rPr lang="ru-RU" dirty="0">
                <a:latin typeface="Century" panose="02040604050505020304" pitchFamily="18" charset="0"/>
              </a:rPr>
              <a:t>»), </a:t>
            </a:r>
            <a:r>
              <a:rPr lang="ru-RU" dirty="0" err="1">
                <a:latin typeface="Century" panose="02040604050505020304" pitchFamily="18" charset="0"/>
              </a:rPr>
              <a:t>була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знайдена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Ніппурська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бібліотека</a:t>
            </a:r>
            <a:r>
              <a:rPr lang="ru-RU" dirty="0">
                <a:latin typeface="Century" panose="02040604050505020304" pitchFamily="18" charset="0"/>
              </a:rPr>
              <a:t>: </a:t>
            </a:r>
            <a:r>
              <a:rPr lang="ru-RU" dirty="0" err="1">
                <a:latin typeface="Century" panose="02040604050505020304" pitchFamily="18" charset="0"/>
              </a:rPr>
              <a:t>понад</a:t>
            </a:r>
            <a:r>
              <a:rPr lang="ru-RU" dirty="0">
                <a:latin typeface="Century" panose="02040604050505020304" pitchFamily="18" charset="0"/>
              </a:rPr>
              <a:t> </a:t>
            </a:r>
            <a:endParaRPr lang="ru-RU" dirty="0" smtClean="0">
              <a:latin typeface="Century" panose="020406040505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dirty="0" smtClean="0">
                <a:latin typeface="Century" panose="02040604050505020304" pitchFamily="18" charset="0"/>
              </a:rPr>
              <a:t>30 </a:t>
            </a:r>
            <a:r>
              <a:rPr lang="ru-RU" dirty="0">
                <a:latin typeface="Century" panose="02040604050505020304" pitchFamily="18" charset="0"/>
              </a:rPr>
              <a:t>000 </a:t>
            </a:r>
            <a:r>
              <a:rPr lang="ru-RU" dirty="0" err="1">
                <a:latin typeface="Century" panose="02040604050505020304" pitchFamily="18" charset="0"/>
              </a:rPr>
              <a:t>табличок</a:t>
            </a:r>
            <a:r>
              <a:rPr lang="ru-RU" dirty="0">
                <a:latin typeface="Century" panose="02040604050505020304" pitchFamily="18" charset="0"/>
              </a:rPr>
              <a:t> з </a:t>
            </a:r>
            <a:r>
              <a:rPr lang="ru-RU" dirty="0" err="1">
                <a:latin typeface="Century" panose="02040604050505020304" pitchFamily="18" charset="0"/>
              </a:rPr>
              <a:t>адміністративними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юридичними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медичними</a:t>
            </a:r>
            <a:r>
              <a:rPr lang="ru-RU" dirty="0">
                <a:latin typeface="Century" panose="02040604050505020304" pitchFamily="18" charset="0"/>
              </a:rPr>
              <a:t>, </a:t>
            </a:r>
            <a:r>
              <a:rPr lang="ru-RU" dirty="0" err="1">
                <a:latin typeface="Century" panose="02040604050505020304" pitchFamily="18" charset="0"/>
              </a:rPr>
              <a:t>літературними</a:t>
            </a:r>
            <a:r>
              <a:rPr lang="ru-RU" dirty="0">
                <a:latin typeface="Century" panose="02040604050505020304" pitchFamily="18" charset="0"/>
              </a:rPr>
              <a:t> та </a:t>
            </a:r>
            <a:r>
              <a:rPr lang="ru-RU" dirty="0" err="1">
                <a:latin typeface="Century" panose="02040604050505020304" pitchFamily="18" charset="0"/>
              </a:rPr>
              <a:t>історичними</a:t>
            </a:r>
            <a:r>
              <a:rPr lang="ru-RU" dirty="0">
                <a:latin typeface="Century" panose="02040604050505020304" pitchFamily="18" charset="0"/>
              </a:rPr>
              <a:t> текстами. Для </a:t>
            </a:r>
            <a:r>
              <a:rPr lang="ru-RU" dirty="0" err="1">
                <a:latin typeface="Century" panose="02040604050505020304" pitchFamily="18" charset="0"/>
              </a:rPr>
              <a:t>цієї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бібліотеки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відводилося</a:t>
            </a:r>
            <a:r>
              <a:rPr lang="ru-RU" dirty="0">
                <a:latin typeface="Century" panose="02040604050505020304" pitchFamily="18" charset="0"/>
              </a:rPr>
              <a:t> 62 </a:t>
            </a:r>
            <a:r>
              <a:rPr lang="ru-RU" dirty="0" err="1">
                <a:latin typeface="Century" panose="02040604050505020304" pitchFamily="18" charset="0"/>
              </a:rPr>
              <a:t>приміщення</a:t>
            </a:r>
            <a:r>
              <a:rPr lang="ru-RU" dirty="0">
                <a:latin typeface="Century" panose="020406040505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912" y="2714620"/>
            <a:ext cx="4939416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2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252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1764" y="620688"/>
            <a:ext cx="11305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ПЕРШІ ПУБЛІЧНІ </a:t>
            </a:r>
            <a:r>
              <a:rPr lang="ru-RU" dirty="0" smtClean="0">
                <a:latin typeface="Century" panose="02040604050505020304" pitchFamily="18" charset="0"/>
              </a:rPr>
              <a:t>БІБІЛІОТЕКИ</a:t>
            </a:r>
          </a:p>
          <a:p>
            <a:r>
              <a:rPr lang="ru-RU" sz="2000" dirty="0" err="1" smtClean="0">
                <a:latin typeface="Century" panose="02040604050505020304" pitchFamily="18" charset="0"/>
              </a:rPr>
              <a:t>Що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стосується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публічних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бібліотек</a:t>
            </a:r>
            <a:r>
              <a:rPr lang="ru-RU" sz="2000" dirty="0">
                <a:latin typeface="Century" panose="02040604050505020304" pitchFamily="18" charset="0"/>
              </a:rPr>
              <a:t>, то першими </a:t>
            </a:r>
            <a:r>
              <a:rPr lang="ru-RU" sz="2000" dirty="0" err="1">
                <a:latin typeface="Century" panose="02040604050505020304" pitchFamily="18" charset="0"/>
              </a:rPr>
              <a:t>їх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збудували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римляни</a:t>
            </a:r>
            <a:r>
              <a:rPr lang="ru-RU" sz="2000" dirty="0">
                <a:latin typeface="Century" panose="02040604050505020304" pitchFamily="18" charset="0"/>
              </a:rPr>
              <a:t>. До </a:t>
            </a:r>
            <a:r>
              <a:rPr lang="en-US" sz="2000" dirty="0">
                <a:latin typeface="Century" panose="02040604050505020304" pitchFamily="18" charset="0"/>
              </a:rPr>
              <a:t>IV </a:t>
            </a:r>
            <a:r>
              <a:rPr lang="ru-RU" sz="2000" dirty="0" err="1">
                <a:latin typeface="Century" panose="02040604050505020304" pitchFamily="18" charset="0"/>
              </a:rPr>
              <a:t>століття</a:t>
            </a:r>
            <a:r>
              <a:rPr lang="ru-RU" sz="2000" dirty="0">
                <a:latin typeface="Century" panose="02040604050505020304" pitchFamily="18" charset="0"/>
              </a:rPr>
              <a:t> у </a:t>
            </a:r>
            <a:r>
              <a:rPr lang="ru-RU" sz="2000" dirty="0" err="1">
                <a:latin typeface="Century" panose="02040604050505020304" pitchFamily="18" charset="0"/>
              </a:rPr>
              <a:t>Римі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функціонувало</a:t>
            </a:r>
            <a:r>
              <a:rPr lang="ru-RU" sz="2000" dirty="0">
                <a:latin typeface="Century" panose="02040604050505020304" pitchFamily="18" charset="0"/>
              </a:rPr>
              <a:t> 28 таких </a:t>
            </a:r>
            <a:r>
              <a:rPr lang="ru-RU" sz="2000" dirty="0" err="1">
                <a:latin typeface="Century" panose="02040604050505020304" pitchFamily="18" charset="0"/>
              </a:rPr>
              <a:t>закладів</a:t>
            </a:r>
            <a:r>
              <a:rPr lang="ru-RU" sz="2000" dirty="0">
                <a:latin typeface="Century" panose="02040604050505020304" pitchFamily="18" charset="0"/>
              </a:rPr>
              <a:t>. Уже на початку </a:t>
            </a:r>
            <a:r>
              <a:rPr lang="ru-RU" sz="2000" dirty="0" err="1">
                <a:latin typeface="Century" panose="02040604050505020304" pitchFamily="18" charset="0"/>
              </a:rPr>
              <a:t>нашої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ери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бібліотеки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були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невід’ємною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частиною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храмів</a:t>
            </a:r>
            <a:r>
              <a:rPr lang="ru-RU" sz="2000" dirty="0">
                <a:latin typeface="Century" panose="02040604050505020304" pitchFamily="18" charset="0"/>
              </a:rPr>
              <a:t> та </a:t>
            </a:r>
            <a:r>
              <a:rPr lang="ru-RU" sz="2000" dirty="0" err="1">
                <a:latin typeface="Century" panose="02040604050505020304" pitchFamily="18" charset="0"/>
              </a:rPr>
              <a:t>монастирів</a:t>
            </a:r>
            <a:r>
              <a:rPr lang="ru-RU" sz="2000" dirty="0">
                <a:latin typeface="Century" panose="02040604050505020304" pitchFamily="18" charset="0"/>
              </a:rPr>
              <a:t>. А </a:t>
            </a:r>
            <a:r>
              <a:rPr lang="ru-RU" sz="2000" dirty="0" err="1">
                <a:latin typeface="Century" panose="02040604050505020304" pitchFamily="18" charset="0"/>
              </a:rPr>
              <a:t>наприкінці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Середньовіччя</a:t>
            </a:r>
            <a:r>
              <a:rPr lang="ru-RU" sz="2000" dirty="0">
                <a:latin typeface="Century" panose="02040604050505020304" pitchFamily="18" charset="0"/>
              </a:rPr>
              <a:t> вони почали </a:t>
            </a:r>
            <a:r>
              <a:rPr lang="ru-RU" sz="2000" dirty="0" err="1">
                <a:latin typeface="Century" panose="02040604050505020304" pitchFamily="18" charset="0"/>
              </a:rPr>
              <a:t>з’являтися</a:t>
            </a:r>
            <a:r>
              <a:rPr lang="ru-RU" sz="2000" dirty="0">
                <a:latin typeface="Century" panose="02040604050505020304" pitchFamily="18" charset="0"/>
              </a:rPr>
              <a:t> в </a:t>
            </a:r>
            <a:r>
              <a:rPr lang="ru-RU" sz="2000" dirty="0" err="1">
                <a:latin typeface="Century" panose="02040604050505020304" pitchFamily="18" charset="0"/>
              </a:rPr>
              <a:t>університетах</a:t>
            </a:r>
            <a:r>
              <a:rPr lang="ru-RU" sz="2000" dirty="0">
                <a:latin typeface="Century" panose="02040604050505020304" pitchFamily="18" charset="0"/>
              </a:rPr>
              <a:t> та при соборах.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2564" y="2636912"/>
            <a:ext cx="4536504" cy="40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1668" y="2274838"/>
            <a:ext cx="5237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ЦІКАВІ ФАКТИ</a:t>
            </a:r>
          </a:p>
          <a:p>
            <a:r>
              <a:rPr lang="ru-RU" dirty="0" err="1" smtClean="0">
                <a:latin typeface="Century" panose="02040604050505020304" pitchFamily="18" charset="0"/>
              </a:rPr>
              <a:t>Сьогодні</a:t>
            </a:r>
            <a:r>
              <a:rPr lang="ru-RU" dirty="0" smtClean="0">
                <a:latin typeface="Century" panose="02040604050505020304" pitchFamily="18" charset="0"/>
              </a:rPr>
              <a:t> в </a:t>
            </a:r>
            <a:r>
              <a:rPr lang="ru-RU" dirty="0" err="1" smtClean="0">
                <a:latin typeface="Century" panose="02040604050505020304" pitchFamily="18" charset="0"/>
              </a:rPr>
              <a:t>Україні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налічується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близько</a:t>
            </a:r>
            <a:r>
              <a:rPr lang="ru-RU" dirty="0" smtClean="0">
                <a:latin typeface="Century" panose="02040604050505020304" pitchFamily="18" charset="0"/>
              </a:rPr>
              <a:t> 40 </a:t>
            </a:r>
            <a:r>
              <a:rPr lang="ru-RU" dirty="0" err="1" smtClean="0">
                <a:latin typeface="Century" panose="02040604050505020304" pitchFamily="18" charset="0"/>
              </a:rPr>
              <a:t>тисяч</a:t>
            </a:r>
            <a:r>
              <a:rPr lang="ru-RU" dirty="0" smtClean="0">
                <a:latin typeface="Century" panose="02040604050505020304" pitchFamily="18" charset="0"/>
              </a:rPr>
              <a:t> </a:t>
            </a:r>
            <a:r>
              <a:rPr lang="ru-RU" dirty="0" err="1" smtClean="0">
                <a:latin typeface="Century" panose="02040604050505020304" pitchFamily="18" charset="0"/>
              </a:rPr>
              <a:t>бібліотек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Кількість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бібліотечних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працівників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перевищує</a:t>
            </a:r>
            <a:r>
              <a:rPr lang="ru-RU" dirty="0" smtClean="0">
                <a:latin typeface="Century" panose="02040604050505020304" pitchFamily="18" charset="0"/>
              </a:rPr>
              <a:t> 52870 </a:t>
            </a:r>
            <a:r>
              <a:rPr lang="ru-RU" dirty="0" err="1" smtClean="0">
                <a:latin typeface="Century" panose="02040604050505020304" pitchFamily="18" charset="0"/>
              </a:rPr>
              <a:t>осіб</a:t>
            </a:r>
            <a:r>
              <a:rPr lang="ru-RU" dirty="0" smtClean="0">
                <a:latin typeface="Century" panose="02040604050505020304" pitchFamily="18" charset="0"/>
              </a:rPr>
              <a:t>. </a:t>
            </a:r>
            <a:r>
              <a:rPr lang="ru-RU" dirty="0" err="1" smtClean="0">
                <a:latin typeface="Century" panose="02040604050505020304" pitchFamily="18" charset="0"/>
              </a:rPr>
              <a:t>Послугами</a:t>
            </a:r>
            <a:r>
              <a:rPr lang="ru-RU" dirty="0" smtClean="0">
                <a:latin typeface="Century" panose="02040604050505020304" pitchFamily="18" charset="0"/>
              </a:rPr>
              <a:t> </a:t>
            </a:r>
            <a:r>
              <a:rPr lang="ru-RU" dirty="0" err="1" smtClean="0">
                <a:latin typeface="Century" panose="02040604050505020304" pitchFamily="18" charset="0"/>
              </a:rPr>
              <a:t>книгосховищ</a:t>
            </a:r>
            <a:r>
              <a:rPr lang="ru-RU" dirty="0" smtClean="0">
                <a:latin typeface="Century" panose="02040604050505020304" pitchFamily="18" charset="0"/>
              </a:rPr>
              <a:t> </a:t>
            </a:r>
            <a:r>
              <a:rPr lang="ru-RU" dirty="0" err="1" smtClean="0">
                <a:latin typeface="Century" panose="02040604050505020304" pitchFamily="18" charset="0"/>
              </a:rPr>
              <a:t>користуються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понад</a:t>
            </a:r>
            <a:r>
              <a:rPr lang="ru-RU" dirty="0" smtClean="0">
                <a:latin typeface="Century" panose="02040604050505020304" pitchFamily="18" charset="0"/>
              </a:rPr>
              <a:t> 17490 </a:t>
            </a:r>
            <a:r>
              <a:rPr lang="ru-RU" dirty="0" err="1" smtClean="0">
                <a:latin typeface="Century" panose="02040604050505020304" pitchFamily="18" charset="0"/>
              </a:rPr>
              <a:t>тисяч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читачів</a:t>
            </a:r>
            <a:r>
              <a:rPr lang="ru-RU" dirty="0" smtClean="0">
                <a:latin typeface="Century" panose="02040604050505020304" pitchFamily="18" charset="0"/>
              </a:rPr>
              <a:t> </a:t>
            </a:r>
            <a:r>
              <a:rPr lang="ru-RU" dirty="0" err="1" smtClean="0">
                <a:latin typeface="Century" panose="02040604050505020304" pitchFamily="18" charset="0"/>
              </a:rPr>
              <a:t>щомісяця</a:t>
            </a:r>
            <a:r>
              <a:rPr lang="ru-RU" dirty="0" smtClean="0">
                <a:latin typeface="Century" panose="02040604050505020304" pitchFamily="18" charset="0"/>
              </a:rPr>
              <a:t>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1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</a:rPr>
              <a:t>Специальные проекты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4" y="0"/>
            <a:ext cx="12171661" cy="7029400"/>
          </a:xfrm>
        </p:spPr>
      </p:pic>
      <p:sp>
        <p:nvSpPr>
          <p:cNvPr id="5" name="TextBox 4"/>
          <p:cNvSpPr txBox="1"/>
          <p:nvPr/>
        </p:nvSpPr>
        <p:spPr>
          <a:xfrm>
            <a:off x="6958508" y="1124744"/>
            <a:ext cx="18473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9796" y="404664"/>
            <a:ext cx="11305256" cy="190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dirty="0">
                <a:latin typeface="Century" panose="02040604050505020304" pitchFamily="18" charset="0"/>
              </a:rPr>
              <a:t>НАЙВІДОМІША СТАРОДАВНЯ </a:t>
            </a:r>
            <a:r>
              <a:rPr lang="ru-RU" dirty="0" smtClean="0">
                <a:latin typeface="Century" panose="02040604050505020304" pitchFamily="18" charset="0"/>
              </a:rPr>
              <a:t>БІБЛІОТЕКА</a:t>
            </a:r>
          </a:p>
          <a:p>
            <a:pPr>
              <a:lnSpc>
                <a:spcPct val="95000"/>
              </a:lnSpc>
            </a:pPr>
            <a:r>
              <a:rPr lang="ru-RU" sz="2000" dirty="0" err="1" smtClean="0">
                <a:latin typeface="Century" panose="02040604050505020304" pitchFamily="18" charset="0"/>
              </a:rPr>
              <a:t>Александрійська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бібліотека</a:t>
            </a:r>
            <a:r>
              <a:rPr lang="ru-RU" sz="2000" dirty="0">
                <a:latin typeface="Century" panose="02040604050505020304" pitchFamily="18" charset="0"/>
              </a:rPr>
              <a:t> — </a:t>
            </a:r>
            <a:r>
              <a:rPr lang="ru-RU" sz="2000" dirty="0" err="1">
                <a:latin typeface="Century" panose="02040604050505020304" pitchFamily="18" charset="0"/>
              </a:rPr>
              <a:t>найбільша</a:t>
            </a:r>
            <a:r>
              <a:rPr lang="ru-RU" sz="2000" dirty="0">
                <a:latin typeface="Century" panose="02040604050505020304" pitchFamily="18" charset="0"/>
              </a:rPr>
              <a:t> і </a:t>
            </a:r>
            <a:r>
              <a:rPr lang="ru-RU" sz="2000" dirty="0" err="1">
                <a:latin typeface="Century" panose="02040604050505020304" pitchFamily="18" charset="0"/>
              </a:rPr>
              <a:t>найвідоміша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бібліотека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була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заснованана</a:t>
            </a:r>
            <a:r>
              <a:rPr lang="ru-RU" sz="2000" dirty="0">
                <a:latin typeface="Century" panose="02040604050505020304" pitchFamily="18" charset="0"/>
              </a:rPr>
              <a:t> початку 3 ст. до н. е. та </a:t>
            </a:r>
            <a:r>
              <a:rPr lang="ru-RU" sz="2000" dirty="0" err="1">
                <a:latin typeface="Century" panose="02040604050505020304" pitchFamily="18" charset="0"/>
              </a:rPr>
              <a:t>діяла</a:t>
            </a:r>
            <a:r>
              <a:rPr lang="ru-RU" sz="2000" dirty="0">
                <a:latin typeface="Century" panose="02040604050505020304" pitchFamily="18" charset="0"/>
              </a:rPr>
              <a:t> при </a:t>
            </a:r>
            <a:r>
              <a:rPr lang="ru-RU" sz="2000" dirty="0" err="1">
                <a:latin typeface="Century" panose="02040604050505020304" pitchFamily="18" charset="0"/>
              </a:rPr>
              <a:t>Александрійському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музеї</a:t>
            </a:r>
            <a:r>
              <a:rPr lang="ru-RU" sz="2000" dirty="0">
                <a:latin typeface="Century" panose="02040604050505020304" pitchFamily="18" charset="0"/>
              </a:rPr>
              <a:t> (</a:t>
            </a:r>
            <a:r>
              <a:rPr lang="ru-RU" sz="2000" dirty="0" err="1">
                <a:latin typeface="Century" panose="02040604050505020304" pitchFamily="18" charset="0"/>
              </a:rPr>
              <a:t>Єгипет</a:t>
            </a:r>
            <a:r>
              <a:rPr lang="ru-RU" sz="2000" dirty="0">
                <a:latin typeface="Century" panose="02040604050505020304" pitchFamily="18" charset="0"/>
              </a:rPr>
              <a:t>)</a:t>
            </a:r>
            <a:r>
              <a:rPr lang="ru-RU" sz="2000" dirty="0" err="1">
                <a:latin typeface="Century" panose="02040604050505020304" pitchFamily="18" charset="0"/>
              </a:rPr>
              <a:t>Книжковий</a:t>
            </a:r>
            <a:r>
              <a:rPr lang="ru-RU" sz="2000" dirty="0">
                <a:latin typeface="Century" panose="02040604050505020304" pitchFamily="18" charset="0"/>
              </a:rPr>
              <a:t> фонд </a:t>
            </a:r>
            <a:r>
              <a:rPr lang="ru-RU" sz="2000" dirty="0" err="1">
                <a:latin typeface="Century" panose="02040604050505020304" pitchFamily="18" charset="0"/>
              </a:rPr>
              <a:t>Александрійської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бібліотеки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складався</a:t>
            </a:r>
            <a:r>
              <a:rPr lang="ru-RU" sz="2000" dirty="0">
                <a:latin typeface="Century" panose="02040604050505020304" pitchFamily="18" charset="0"/>
              </a:rPr>
              <a:t> з </a:t>
            </a:r>
            <a:r>
              <a:rPr lang="ru-RU" sz="2000" dirty="0" err="1">
                <a:latin typeface="Century" panose="02040604050505020304" pitchFamily="18" charset="0"/>
              </a:rPr>
              <a:t>грецької</a:t>
            </a:r>
            <a:r>
              <a:rPr lang="ru-RU" sz="2000" dirty="0">
                <a:latin typeface="Century" panose="02040604050505020304" pitchFamily="18" charset="0"/>
              </a:rPr>
              <a:t> та </a:t>
            </a:r>
            <a:r>
              <a:rPr lang="ru-RU" sz="2000" dirty="0" err="1">
                <a:latin typeface="Century" panose="02040604050505020304" pitchFamily="18" charset="0"/>
              </a:rPr>
              <a:t>перекладної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східної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літератури</a:t>
            </a:r>
            <a:r>
              <a:rPr lang="ru-RU" sz="2000" dirty="0">
                <a:latin typeface="Century" panose="02040604050505020304" pitchFamily="18" charset="0"/>
              </a:rPr>
              <a:t> (про </a:t>
            </a:r>
            <a:r>
              <a:rPr lang="ru-RU" sz="2000" dirty="0" err="1">
                <a:latin typeface="Century" panose="02040604050505020304" pitchFamily="18" charset="0"/>
              </a:rPr>
              <a:t>кількість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книжок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відомо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різне</a:t>
            </a:r>
            <a:r>
              <a:rPr lang="ru-RU" sz="2000" dirty="0">
                <a:latin typeface="Century" panose="02040604050505020304" pitchFamily="18" charset="0"/>
              </a:rPr>
              <a:t>: </a:t>
            </a:r>
            <a:r>
              <a:rPr lang="ru-RU" sz="2000" dirty="0" err="1">
                <a:latin typeface="Century" panose="02040604050505020304" pitchFamily="18" charset="0"/>
              </a:rPr>
              <a:t>від</a:t>
            </a:r>
            <a:r>
              <a:rPr lang="ru-RU" sz="2000" dirty="0">
                <a:latin typeface="Century" panose="02040604050505020304" pitchFamily="18" charset="0"/>
              </a:rPr>
              <a:t> 50 до 700 </a:t>
            </a:r>
            <a:r>
              <a:rPr lang="ru-RU" sz="2000" dirty="0" err="1">
                <a:latin typeface="Century" panose="02040604050505020304" pitchFamily="18" charset="0"/>
              </a:rPr>
              <a:t>тисяч</a:t>
            </a:r>
            <a:r>
              <a:rPr lang="ru-RU" sz="2000" dirty="0">
                <a:latin typeface="Century" panose="02040604050505020304" pitchFamily="18" charset="0"/>
              </a:rPr>
              <a:t> </a:t>
            </a:r>
            <a:r>
              <a:rPr lang="ru-RU" sz="2000" dirty="0" err="1">
                <a:latin typeface="Century" panose="02040604050505020304" pitchFamily="18" charset="0"/>
              </a:rPr>
              <a:t>сувоїв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що</a:t>
            </a:r>
            <a:r>
              <a:rPr lang="ru-RU" sz="2000" dirty="0">
                <a:latin typeface="Century" panose="02040604050505020304" pitchFamily="18" charset="0"/>
              </a:rPr>
              <a:t> на той час </a:t>
            </a:r>
            <a:r>
              <a:rPr lang="ru-RU" sz="2000" dirty="0" err="1">
                <a:latin typeface="Century" panose="02040604050505020304" pitchFamily="18" charset="0"/>
              </a:rPr>
              <a:t>було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найбільшою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колекцією</a:t>
            </a:r>
            <a:r>
              <a:rPr lang="ru-RU" sz="2000" dirty="0">
                <a:latin typeface="Century" panose="02040604050505020304" pitchFamily="18" charset="0"/>
              </a:rPr>
              <a:t> у </a:t>
            </a:r>
            <a:r>
              <a:rPr lang="ru-RU" sz="2000" dirty="0" err="1">
                <a:latin typeface="Century" panose="02040604050505020304" pitchFamily="18" charset="0"/>
              </a:rPr>
              <a:t>знаному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світі</a:t>
            </a:r>
            <a:r>
              <a:rPr lang="ru-RU" sz="2000" dirty="0">
                <a:latin typeface="Century" panose="02040604050505020304" pitchFamily="18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420" y="2428869"/>
            <a:ext cx="4643470" cy="42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52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8" y="0"/>
            <a:ext cx="12144507" cy="6858000"/>
          </a:xfrm>
        </p:spPr>
      </p:pic>
      <p:sp>
        <p:nvSpPr>
          <p:cNvPr id="8" name="TextBox 7"/>
          <p:cNvSpPr txBox="1"/>
          <p:nvPr/>
        </p:nvSpPr>
        <p:spPr>
          <a:xfrm>
            <a:off x="2736826" y="0"/>
            <a:ext cx="904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ПЕРША </a:t>
            </a:r>
            <a:r>
              <a:rPr lang="ru-RU" dirty="0" smtClean="0">
                <a:latin typeface="Century" panose="02040604050505020304" pitchFamily="18" charset="0"/>
              </a:rPr>
              <a:t>БІБІЛІОТЕКА В УКРАЇНІ</a:t>
            </a:r>
          </a:p>
          <a:p>
            <a:pPr algn="ctr"/>
            <a:endParaRPr lang="ru-RU" dirty="0" smtClean="0">
              <a:latin typeface="Century" panose="02040604050505020304" pitchFamily="18" charset="0"/>
            </a:endParaRPr>
          </a:p>
          <a:p>
            <a:pPr algn="ctr"/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248" y="500042"/>
            <a:ext cx="10572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entury" panose="02040604050505020304" pitchFamily="18" charset="0"/>
              </a:rPr>
              <a:t>Бібліотека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Софійського</a:t>
            </a:r>
            <a:r>
              <a:rPr lang="ru-RU" sz="2000" dirty="0" smtClean="0">
                <a:latin typeface="Century" panose="02040604050505020304" pitchFamily="18" charset="0"/>
              </a:rPr>
              <a:t> Собору у </a:t>
            </a:r>
            <a:r>
              <a:rPr lang="ru-RU" sz="2000" dirty="0" err="1" smtClean="0">
                <a:latin typeface="Century" panose="02040604050505020304" pitchFamily="18" charset="0"/>
              </a:rPr>
              <a:t>Києві</a:t>
            </a:r>
            <a:r>
              <a:rPr lang="ru-RU" sz="2000" dirty="0" smtClean="0">
                <a:latin typeface="Century" panose="02040604050505020304" pitchFamily="18" charset="0"/>
              </a:rPr>
              <a:t> – перша </a:t>
            </a:r>
            <a:r>
              <a:rPr lang="ru-RU" sz="2000" dirty="0" err="1" smtClean="0">
                <a:latin typeface="Century" panose="02040604050505020304" pitchFamily="18" charset="0"/>
              </a:rPr>
              <a:t>бібліотека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Київської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Держави</a:t>
            </a:r>
            <a:r>
              <a:rPr lang="ru-RU" sz="2000" dirty="0" smtClean="0">
                <a:latin typeface="Century" panose="02040604050505020304" pitchFamily="18" charset="0"/>
              </a:rPr>
              <a:t>. Вона </a:t>
            </a:r>
            <a:r>
              <a:rPr lang="ru-RU" sz="2000" dirty="0" err="1" smtClean="0">
                <a:latin typeface="Century" panose="02040604050505020304" pitchFamily="18" charset="0"/>
              </a:rPr>
              <a:t>була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заснована</a:t>
            </a:r>
            <a:r>
              <a:rPr lang="ru-RU" sz="2000" dirty="0" smtClean="0">
                <a:latin typeface="Century" panose="02040604050505020304" pitchFamily="18" charset="0"/>
              </a:rPr>
              <a:t> у 1037 </a:t>
            </a:r>
            <a:r>
              <a:rPr lang="ru-RU" sz="2000" dirty="0" err="1" smtClean="0">
                <a:latin typeface="Century" panose="02040604050505020304" pitchFamily="18" charset="0"/>
              </a:rPr>
              <a:t>році</a:t>
            </a:r>
            <a:r>
              <a:rPr lang="ru-RU" sz="2000" dirty="0" smtClean="0">
                <a:latin typeface="Century" panose="02040604050505020304" pitchFamily="18" charset="0"/>
              </a:rPr>
              <a:t> Ярославом Мудрим. Князь </a:t>
            </a:r>
            <a:r>
              <a:rPr lang="ru-RU" sz="2000" dirty="0" err="1" smtClean="0">
                <a:latin typeface="Century" panose="02040604050505020304" pitchFamily="18" charset="0"/>
              </a:rPr>
              <a:t>дуже</a:t>
            </a:r>
            <a:r>
              <a:rPr lang="ru-RU" sz="2000" dirty="0" smtClean="0">
                <a:latin typeface="Century" panose="02040604050505020304" pitchFamily="18" charset="0"/>
              </a:rPr>
              <a:t> любив книги, </a:t>
            </a:r>
            <a:r>
              <a:rPr lang="ru-RU" sz="2000" dirty="0" err="1" smtClean="0">
                <a:latin typeface="Century" panose="02040604050505020304" pitchFamily="18" charset="0"/>
              </a:rPr>
              <a:t>колекціонував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їх</a:t>
            </a:r>
            <a:r>
              <a:rPr lang="ru-RU" sz="2000" dirty="0" smtClean="0">
                <a:latin typeface="Century" panose="02040604050505020304" pitchFamily="18" charset="0"/>
              </a:rPr>
              <a:t>, привозив </a:t>
            </a:r>
            <a:r>
              <a:rPr lang="ru-RU" sz="2000" dirty="0" err="1" smtClean="0">
                <a:latin typeface="Century" panose="02040604050505020304" pitchFamily="18" charset="0"/>
              </a:rPr>
              <a:t>з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різних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країн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перекладав</a:t>
            </a:r>
            <a:r>
              <a:rPr lang="ru-RU" sz="2000" dirty="0" smtClean="0">
                <a:latin typeface="Century" panose="02040604050505020304" pitchFamily="18" charset="0"/>
              </a:rPr>
              <a:t> та </a:t>
            </a:r>
            <a:r>
              <a:rPr lang="ru-RU" sz="2000" dirty="0" err="1" smtClean="0">
                <a:latin typeface="Century" panose="02040604050505020304" pitchFamily="18" charset="0"/>
              </a:rPr>
              <a:t>переписував</a:t>
            </a:r>
            <a:r>
              <a:rPr lang="ru-RU" sz="2000" dirty="0" smtClean="0">
                <a:latin typeface="Century" panose="02040604050505020304" pitchFamily="18" charset="0"/>
              </a:rPr>
              <a:t>. За </a:t>
            </a:r>
            <a:r>
              <a:rPr lang="ru-RU" sz="2000" dirty="0" err="1" smtClean="0">
                <a:latin typeface="Century" panose="02040604050505020304" pitchFamily="18" charset="0"/>
              </a:rPr>
              <a:t>підрахунками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фахівців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бібліотека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нараховувала</a:t>
            </a:r>
            <a:r>
              <a:rPr lang="ru-RU" sz="2000" dirty="0" smtClean="0">
                <a:latin typeface="Century" panose="02040604050505020304" pitchFamily="18" charset="0"/>
              </a:rPr>
              <a:t> 950 </a:t>
            </a:r>
            <a:r>
              <a:rPr lang="ru-RU" sz="2000" dirty="0" err="1" smtClean="0">
                <a:latin typeface="Century" panose="02040604050505020304" pitchFamily="18" charset="0"/>
              </a:rPr>
              <a:t>томів</a:t>
            </a:r>
            <a:r>
              <a:rPr lang="ru-RU" sz="2000" dirty="0" smtClean="0">
                <a:latin typeface="Century" panose="02040604050505020304" pitchFamily="18" charset="0"/>
              </a:rPr>
              <a:t>. 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3040" y="1857364"/>
            <a:ext cx="56657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entury" panose="02040604050505020304" pitchFamily="18" charset="0"/>
              </a:rPr>
              <a:t>Щодо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книжок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бібліотеки</a:t>
            </a:r>
            <a:r>
              <a:rPr lang="ru-RU" sz="2000" dirty="0" smtClean="0">
                <a:latin typeface="Century" panose="02040604050505020304" pitchFamily="18" charset="0"/>
              </a:rPr>
              <a:t> Ярослава Мудрого, </a:t>
            </a:r>
            <a:r>
              <a:rPr lang="ru-RU" sz="2000" dirty="0" err="1" smtClean="0">
                <a:latin typeface="Century" panose="02040604050505020304" pitchFamily="18" charset="0"/>
              </a:rPr>
              <a:t>літопис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наголошує</a:t>
            </a:r>
            <a:r>
              <a:rPr lang="ru-RU" sz="2000" dirty="0" smtClean="0">
                <a:latin typeface="Century" panose="02040604050505020304" pitchFamily="18" charset="0"/>
              </a:rPr>
              <a:t> на </a:t>
            </a:r>
            <a:r>
              <a:rPr lang="ru-RU" sz="2000" dirty="0" err="1" smtClean="0">
                <a:latin typeface="Century" panose="02040604050505020304" pitchFamily="18" charset="0"/>
              </a:rPr>
              <a:t>винятково</a:t>
            </a:r>
            <a:r>
              <a:rPr lang="ru-RU" sz="2000" dirty="0" smtClean="0">
                <a:latin typeface="Century" panose="02040604050505020304" pitchFamily="18" charset="0"/>
              </a:rPr>
              <a:t> церковному </a:t>
            </a:r>
            <a:r>
              <a:rPr lang="ru-RU" sz="2000" dirty="0" err="1" smtClean="0">
                <a:latin typeface="Century" panose="02040604050505020304" pitchFamily="18" charset="0"/>
              </a:rPr>
              <a:t>їх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спрямуванні</a:t>
            </a:r>
            <a:r>
              <a:rPr lang="ru-RU" sz="2000" dirty="0" smtClean="0">
                <a:latin typeface="Century" panose="02040604050505020304" pitchFamily="18" charset="0"/>
              </a:rPr>
              <a:t>. Очевидно, </a:t>
            </a:r>
            <a:r>
              <a:rPr lang="ru-RU" sz="2000" dirty="0" err="1" smtClean="0">
                <a:latin typeface="Century" panose="02040604050505020304" pitchFamily="18" charset="0"/>
              </a:rPr>
              <a:t>більшість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із</a:t>
            </a:r>
            <a:r>
              <a:rPr lang="ru-RU" sz="2000" dirty="0" smtClean="0">
                <a:latin typeface="Century" panose="02040604050505020304" pitchFamily="18" charset="0"/>
              </a:rPr>
              <a:t> них </a:t>
            </a:r>
            <a:r>
              <a:rPr lang="ru-RU" sz="2000" dirty="0" err="1" smtClean="0">
                <a:latin typeface="Century" panose="02040604050505020304" pitchFamily="18" charset="0"/>
              </a:rPr>
              <a:t>справді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були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церковними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адже</a:t>
            </a:r>
            <a:r>
              <a:rPr lang="ru-RU" sz="2000" dirty="0" smtClean="0">
                <a:latin typeface="Century" panose="02040604050505020304" pitchFamily="18" charset="0"/>
              </a:rPr>
              <a:t> потреба в них </a:t>
            </a:r>
            <a:r>
              <a:rPr lang="ru-RU" sz="2000" dirty="0" err="1" smtClean="0">
                <a:latin typeface="Century" panose="02040604050505020304" pitchFamily="18" charset="0"/>
              </a:rPr>
              <a:t>диктувалася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поширенням</a:t>
            </a:r>
            <a:r>
              <a:rPr lang="ru-RU" sz="2000" dirty="0" smtClean="0">
                <a:latin typeface="Century" panose="02040604050505020304" pitchFamily="18" charset="0"/>
              </a:rPr>
              <a:t> на </a:t>
            </a:r>
            <a:r>
              <a:rPr lang="ru-RU" sz="2000" dirty="0" err="1" smtClean="0">
                <a:latin typeface="Century" panose="02040604050505020304" pitchFamily="18" charset="0"/>
              </a:rPr>
              <a:t>Русі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християнства</a:t>
            </a:r>
            <a:r>
              <a:rPr lang="ru-RU" sz="2000" dirty="0" smtClean="0">
                <a:latin typeface="Century" panose="02040604050505020304" pitchFamily="18" charset="0"/>
              </a:rPr>
              <a:t>. </a:t>
            </a:r>
            <a:r>
              <a:rPr lang="ru-RU" sz="2000" dirty="0" err="1" smtClean="0">
                <a:latin typeface="Century" panose="02040604050505020304" pitchFamily="18" charset="0"/>
              </a:rPr>
              <a:t>Одначе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поряд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з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церковними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перекладалися</a:t>
            </a:r>
            <a:r>
              <a:rPr lang="ru-RU" sz="2000" dirty="0" smtClean="0">
                <a:latin typeface="Century" panose="02040604050505020304" pitchFamily="18" charset="0"/>
              </a:rPr>
              <a:t>, очевидно, </a:t>
            </a:r>
            <a:r>
              <a:rPr lang="ru-RU" sz="2000" dirty="0" err="1" smtClean="0">
                <a:latin typeface="Century" panose="02040604050505020304" pitchFamily="18" charset="0"/>
              </a:rPr>
              <a:t>й</a:t>
            </a:r>
            <a:r>
              <a:rPr lang="ru-RU" sz="2000" dirty="0" smtClean="0">
                <a:latin typeface="Century" panose="02040604050505020304" pitchFamily="18" charset="0"/>
              </a:rPr>
              <a:t> книжки, </a:t>
            </a:r>
            <a:r>
              <a:rPr lang="ru-RU" sz="2000" dirty="0" err="1" smtClean="0">
                <a:latin typeface="Century" panose="02040604050505020304" pitchFamily="18" charset="0"/>
              </a:rPr>
              <a:t>що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містили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відомості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зі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світової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історії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географії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астрономії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філософські</a:t>
            </a:r>
            <a:r>
              <a:rPr lang="ru-RU" sz="2000" dirty="0" smtClean="0">
                <a:latin typeface="Century" panose="02040604050505020304" pitchFamily="18" charset="0"/>
              </a:rPr>
              <a:t> та </a:t>
            </a:r>
            <a:r>
              <a:rPr lang="ru-RU" sz="2000" dirty="0" err="1" smtClean="0">
                <a:latin typeface="Century" panose="02040604050505020304" pitchFamily="18" charset="0"/>
              </a:rPr>
              <a:t>юридичні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трактати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 smtClean="0">
                <a:latin typeface="Century" panose="02040604050505020304" pitchFamily="18" charset="0"/>
              </a:rPr>
              <a:t>публіцистичні</a:t>
            </a:r>
            <a:r>
              <a:rPr lang="ru-RU" sz="2000" dirty="0" smtClean="0">
                <a:latin typeface="Century" panose="02040604050505020304" pitchFamily="18" charset="0"/>
              </a:rPr>
              <a:t> твори. </a:t>
            </a:r>
            <a:r>
              <a:rPr lang="ru-RU" sz="2000" dirty="0" err="1" smtClean="0">
                <a:latin typeface="Century" panose="02040604050505020304" pitchFamily="18" charset="0"/>
              </a:rPr>
              <a:t>Саме</a:t>
            </a:r>
            <a:r>
              <a:rPr lang="ru-RU" sz="2000" dirty="0" smtClean="0">
                <a:latin typeface="Century" panose="02040604050505020304" pitchFamily="18" charset="0"/>
              </a:rPr>
              <a:t> вони послужили основою для </a:t>
            </a:r>
            <a:r>
              <a:rPr lang="ru-RU" sz="2000" dirty="0" err="1" smtClean="0">
                <a:latin typeface="Century" panose="02040604050505020304" pitchFamily="18" charset="0"/>
              </a:rPr>
              <a:t>перетворювання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Софії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Київської</a:t>
            </a:r>
            <a:r>
              <a:rPr lang="ru-RU" sz="2000" dirty="0" smtClean="0">
                <a:latin typeface="Century" panose="02040604050505020304" pitchFamily="18" charset="0"/>
              </a:rPr>
              <a:t> на центр </a:t>
            </a:r>
            <a:r>
              <a:rPr lang="ru-RU" sz="2000" dirty="0" err="1" smtClean="0">
                <a:latin typeface="Century" panose="02040604050505020304" pitchFamily="18" charset="0"/>
              </a:rPr>
              <a:t>літописання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передової</a:t>
            </a:r>
            <a:r>
              <a:rPr lang="ru-RU" sz="2000" dirty="0" smtClean="0">
                <a:latin typeface="Century" panose="02040604050505020304" pitchFamily="18" charset="0"/>
              </a:rPr>
              <a:t> думки.</a:t>
            </a:r>
            <a:endParaRPr lang="ru-RU" sz="2000" dirty="0">
              <a:latin typeface="Century" panose="02040604050505020304" pitchFamily="18" charset="0"/>
            </a:endParaRPr>
          </a:p>
        </p:txBody>
      </p:sp>
      <p:pic>
        <p:nvPicPr>
          <p:cNvPr id="9" name="Рисунок 8" descr="350px-Kiev_Sofiakathedra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24" y="2041650"/>
            <a:ext cx="5357850" cy="41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06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6542593_2-p-fon-dlya-prezentatsii-kniga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8825" cy="6910122"/>
          </a:xfrm>
        </p:spPr>
      </p:pic>
      <p:sp>
        <p:nvSpPr>
          <p:cNvPr id="6" name="Прямоугольник 5"/>
          <p:cNvSpPr/>
          <p:nvPr/>
        </p:nvSpPr>
        <p:spPr>
          <a:xfrm>
            <a:off x="736562" y="428605"/>
            <a:ext cx="10858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НАЙБІЛЬША БІБЛІОТЕКА У СВІТІ</a:t>
            </a:r>
          </a:p>
          <a:p>
            <a:r>
              <a:rPr lang="ru-RU" dirty="0" err="1" smtClean="0">
                <a:latin typeface="Century" panose="02040604050505020304" pitchFamily="18" charset="0"/>
              </a:rPr>
              <a:t>Бібліотека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Конгресу</a:t>
            </a:r>
            <a:r>
              <a:rPr lang="ru-RU" dirty="0" smtClean="0">
                <a:latin typeface="Century" panose="02040604050505020304" pitchFamily="18" charset="0"/>
              </a:rPr>
              <a:t> США </a:t>
            </a:r>
            <a:r>
              <a:rPr lang="ru-RU" dirty="0" err="1" smtClean="0">
                <a:latin typeface="Century" panose="02040604050505020304" pitchFamily="18" charset="0"/>
              </a:rPr>
              <a:t>є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найбільшою</a:t>
            </a:r>
            <a:r>
              <a:rPr lang="ru-RU" dirty="0" smtClean="0">
                <a:latin typeface="Century" panose="02040604050505020304" pitchFamily="18" charset="0"/>
              </a:rPr>
              <a:t> в </a:t>
            </a:r>
            <a:r>
              <a:rPr lang="ru-RU" dirty="0" err="1" smtClean="0">
                <a:latin typeface="Century" panose="02040604050505020304" pitchFamily="18" charset="0"/>
              </a:rPr>
              <a:t>світі</a:t>
            </a:r>
            <a:r>
              <a:rPr lang="ru-RU" dirty="0" smtClean="0">
                <a:latin typeface="Century" panose="02040604050505020304" pitchFamily="18" charset="0"/>
              </a:rPr>
              <a:t>. Вона </a:t>
            </a:r>
            <a:r>
              <a:rPr lang="ru-RU" dirty="0" err="1" smtClean="0">
                <a:latin typeface="Century" panose="02040604050505020304" pitchFamily="18" charset="0"/>
              </a:rPr>
              <a:t>знаходиться</a:t>
            </a:r>
            <a:r>
              <a:rPr lang="ru-RU" dirty="0" smtClean="0">
                <a:latin typeface="Century" panose="02040604050505020304" pitchFamily="18" charset="0"/>
              </a:rPr>
              <a:t> у </a:t>
            </a:r>
            <a:r>
              <a:rPr lang="ru-RU" dirty="0" err="1" smtClean="0">
                <a:latin typeface="Century" panose="02040604050505020304" pitchFamily="18" charset="0"/>
              </a:rPr>
              <a:t>Вашингтоні</a:t>
            </a:r>
            <a:r>
              <a:rPr lang="ru-RU" dirty="0" smtClean="0">
                <a:latin typeface="Century" panose="02040604050505020304" pitchFamily="18" charset="0"/>
              </a:rPr>
              <a:t>, </a:t>
            </a:r>
            <a:r>
              <a:rPr lang="ru-RU" dirty="0" err="1" smtClean="0">
                <a:latin typeface="Century" panose="02040604050505020304" pitchFamily="18" charset="0"/>
              </a:rPr>
              <a:t>і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її</a:t>
            </a:r>
            <a:r>
              <a:rPr lang="ru-RU" dirty="0" smtClean="0">
                <a:latin typeface="Century" panose="02040604050505020304" pitchFamily="18" charset="0"/>
              </a:rPr>
              <a:t> фонд </a:t>
            </a:r>
            <a:r>
              <a:rPr lang="ru-RU" dirty="0" err="1" smtClean="0">
                <a:latin typeface="Century" panose="02040604050505020304" pitchFamily="18" charset="0"/>
              </a:rPr>
              <a:t>перевищує</a:t>
            </a:r>
            <a:r>
              <a:rPr lang="ru-RU" dirty="0" smtClean="0">
                <a:latin typeface="Century" panose="02040604050505020304" pitchFamily="18" charset="0"/>
              </a:rPr>
              <a:t> 155 </a:t>
            </a:r>
            <a:r>
              <a:rPr lang="ru-RU" dirty="0" err="1" smtClean="0">
                <a:latin typeface="Century" panose="02040604050505020304" pitchFamily="18" charset="0"/>
              </a:rPr>
              <a:t>мільйонів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примірників</a:t>
            </a:r>
            <a:r>
              <a:rPr lang="ru-RU" dirty="0" smtClean="0">
                <a:latin typeface="Century" panose="02040604050505020304" pitchFamily="18" charset="0"/>
              </a:rPr>
              <a:t> книг 470 </a:t>
            </a:r>
            <a:r>
              <a:rPr lang="ru-RU" dirty="0" err="1" smtClean="0">
                <a:latin typeface="Century" panose="02040604050505020304" pitchFamily="18" charset="0"/>
              </a:rPr>
              <a:t>мовами</a:t>
            </a:r>
            <a:r>
              <a:rPr lang="ru-RU" dirty="0" smtClean="0">
                <a:latin typeface="Century" panose="02040604050505020304" pitchFamily="18" charset="0"/>
              </a:rPr>
              <a:t>. </a:t>
            </a:r>
            <a:r>
              <a:rPr lang="ru-RU" dirty="0" err="1" smtClean="0">
                <a:latin typeface="Century" panose="02040604050505020304" pitchFamily="18" charset="0"/>
              </a:rPr>
              <a:t>Крім</a:t>
            </a:r>
            <a:r>
              <a:rPr lang="ru-RU" dirty="0" smtClean="0">
                <a:latin typeface="Century" panose="02040604050505020304" pitchFamily="18" charset="0"/>
              </a:rPr>
              <a:t> того, тут </a:t>
            </a:r>
            <a:r>
              <a:rPr lang="ru-RU" dirty="0" err="1" smtClean="0">
                <a:latin typeface="Century" panose="02040604050505020304" pitchFamily="18" charset="0"/>
              </a:rPr>
              <a:t>зберігаються</a:t>
            </a:r>
            <a:r>
              <a:rPr lang="ru-RU" dirty="0" smtClean="0">
                <a:latin typeface="Century" panose="02040604050505020304" pitchFamily="18" charset="0"/>
              </a:rPr>
              <a:t> рукописи, </a:t>
            </a:r>
            <a:r>
              <a:rPr lang="ru-RU" dirty="0" err="1" smtClean="0">
                <a:latin typeface="Century" panose="02040604050505020304" pitchFamily="18" charset="0"/>
              </a:rPr>
              <a:t>аудіозаписи</a:t>
            </a:r>
            <a:r>
              <a:rPr lang="ru-RU" dirty="0" smtClean="0">
                <a:latin typeface="Century" panose="02040604050505020304" pitchFamily="18" charset="0"/>
              </a:rPr>
              <a:t> та </a:t>
            </a:r>
            <a:r>
              <a:rPr lang="ru-RU" dirty="0" err="1" smtClean="0">
                <a:latin typeface="Century" panose="02040604050505020304" pitchFamily="18" charset="0"/>
              </a:rPr>
              <a:t>фільми</a:t>
            </a:r>
            <a:r>
              <a:rPr lang="ru-RU" dirty="0" smtClean="0">
                <a:latin typeface="Century" panose="02040604050505020304" pitchFamily="18" charset="0"/>
              </a:rPr>
              <a:t>. А </a:t>
            </a:r>
            <a:r>
              <a:rPr lang="ru-RU" dirty="0" err="1" smtClean="0">
                <a:latin typeface="Century" panose="02040604050505020304" pitchFamily="18" charset="0"/>
              </a:rPr>
              <a:t>ще</a:t>
            </a:r>
            <a:r>
              <a:rPr lang="ru-RU" dirty="0" smtClean="0">
                <a:latin typeface="Century" panose="02040604050505020304" pitchFamily="18" charset="0"/>
              </a:rPr>
              <a:t> вона </a:t>
            </a:r>
            <a:r>
              <a:rPr lang="ru-RU" dirty="0" err="1" smtClean="0">
                <a:latin typeface="Century" panose="02040604050505020304" pitchFamily="18" charset="0"/>
              </a:rPr>
              <a:t>є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однією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з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найкрасивіших</a:t>
            </a:r>
            <a:r>
              <a:rPr lang="ru-RU" dirty="0" smtClean="0">
                <a:latin typeface="Century" panose="02040604050505020304" pitchFamily="18" charset="0"/>
              </a:rPr>
              <a:t>. В </a:t>
            </a:r>
            <a:r>
              <a:rPr lang="ru-RU" dirty="0" err="1" smtClean="0">
                <a:latin typeface="Century" panose="02040604050505020304" pitchFamily="18" charset="0"/>
              </a:rPr>
              <a:t>бібліотеці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працюють</a:t>
            </a:r>
            <a:r>
              <a:rPr lang="ru-RU" dirty="0" smtClean="0">
                <a:latin typeface="Century" panose="02040604050505020304" pitchFamily="18" charset="0"/>
              </a:rPr>
              <a:t> 18 </a:t>
            </a:r>
            <a:r>
              <a:rPr lang="ru-RU" dirty="0" err="1" smtClean="0">
                <a:latin typeface="Century" panose="02040604050505020304" pitchFamily="18" charset="0"/>
              </a:rPr>
              <a:t>читальних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залів</a:t>
            </a:r>
            <a:r>
              <a:rPr lang="ru-RU" dirty="0" smtClean="0">
                <a:latin typeface="Century" panose="02040604050505020304" pitchFamily="18" charset="0"/>
              </a:rPr>
              <a:t>, вони </a:t>
            </a:r>
            <a:r>
              <a:rPr lang="ru-RU" dirty="0" err="1" smtClean="0">
                <a:latin typeface="Century" panose="02040604050505020304" pitchFamily="18" charset="0"/>
              </a:rPr>
              <a:t>здатні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прийняти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майже</a:t>
            </a:r>
            <a:r>
              <a:rPr lang="ru-RU" dirty="0" smtClean="0">
                <a:latin typeface="Century" panose="02040604050505020304" pitchFamily="18" charset="0"/>
              </a:rPr>
              <a:t> 1 500 людей в день. А </a:t>
            </a:r>
            <a:r>
              <a:rPr lang="ru-RU" dirty="0" err="1" smtClean="0">
                <a:latin typeface="Century" panose="02040604050505020304" pitchFamily="18" charset="0"/>
              </a:rPr>
              <a:t>якщо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говорити</a:t>
            </a:r>
            <a:r>
              <a:rPr lang="ru-RU" dirty="0" smtClean="0">
                <a:latin typeface="Century" panose="02040604050505020304" pitchFamily="18" charset="0"/>
              </a:rPr>
              <a:t> про </a:t>
            </a:r>
            <a:r>
              <a:rPr lang="ru-RU" dirty="0" err="1" smtClean="0">
                <a:latin typeface="Century" panose="02040604050505020304" pitchFamily="18" charset="0"/>
              </a:rPr>
              <a:t>цифри</a:t>
            </a:r>
            <a:r>
              <a:rPr lang="ru-RU" dirty="0" smtClean="0">
                <a:latin typeface="Century" panose="02040604050505020304" pitchFamily="18" charset="0"/>
              </a:rPr>
              <a:t>, то </a:t>
            </a:r>
            <a:r>
              <a:rPr lang="ru-RU" dirty="0" err="1" smtClean="0">
                <a:latin typeface="Century" panose="02040604050505020304" pitchFamily="18" charset="0"/>
              </a:rPr>
              <a:t>щорічно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бібліотеку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відвідують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приблизно</a:t>
            </a:r>
            <a:r>
              <a:rPr lang="ru-RU" dirty="0" smtClean="0">
                <a:latin typeface="Century" panose="02040604050505020304" pitchFamily="18" charset="0"/>
              </a:rPr>
              <a:t> 1,7 </a:t>
            </a:r>
            <a:r>
              <a:rPr lang="ru-RU" dirty="0" err="1" smtClean="0">
                <a:latin typeface="Century" panose="02040604050505020304" pitchFamily="18" charset="0"/>
              </a:rPr>
              <a:t>мільйона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 err="1" smtClean="0">
                <a:latin typeface="Century" panose="02040604050505020304" pitchFamily="18" charset="0"/>
              </a:rPr>
              <a:t>читачів</a:t>
            </a:r>
            <a:r>
              <a:rPr lang="ru-RU" dirty="0" smtClean="0">
                <a:latin typeface="Century" panose="02040604050505020304" pitchFamily="18" charset="0"/>
              </a:rPr>
              <a:t>, а </a:t>
            </a:r>
            <a:r>
              <a:rPr lang="ru-RU" dirty="0" err="1" smtClean="0">
                <a:latin typeface="Century" panose="02040604050505020304" pitchFamily="18" charset="0"/>
              </a:rPr>
              <a:t>працює</a:t>
            </a:r>
            <a:r>
              <a:rPr lang="ru-RU" dirty="0" smtClean="0">
                <a:latin typeface="Century" panose="02040604050505020304" pitchFamily="18" charset="0"/>
              </a:rPr>
              <a:t> тут 3 600 </a:t>
            </a:r>
            <a:r>
              <a:rPr lang="ru-RU" dirty="0" err="1" smtClean="0">
                <a:latin typeface="Century" panose="02040604050505020304" pitchFamily="18" charset="0"/>
              </a:rPr>
              <a:t>співробітників</a:t>
            </a:r>
            <a:r>
              <a:rPr lang="ru-RU" dirty="0" smtClean="0">
                <a:latin typeface="Century" panose="02040604050505020304" pitchFamily="18" charset="0"/>
              </a:rPr>
              <a:t>. 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7" name="Рисунок 6" descr="LibraryOfCongress_0713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10" y="3479672"/>
            <a:ext cx="4286280" cy="323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6542593_2-p-fon-dlya-prezentatsii-kniga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79372" y="428604"/>
            <a:ext cx="11430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entury" pitchFamily="18" charset="0"/>
              </a:rPr>
              <a:t>Шановні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бібліотекарі</a:t>
            </a:r>
            <a:r>
              <a:rPr lang="ru-RU" dirty="0" smtClean="0">
                <a:latin typeface="Century" pitchFamily="18" charset="0"/>
              </a:rPr>
              <a:t>!</a:t>
            </a:r>
            <a:endParaRPr lang="ru-RU" dirty="0" smtClean="0">
              <a:latin typeface="Century" pitchFamily="18" charset="0"/>
            </a:endParaRPr>
          </a:p>
          <a:p>
            <a:pPr algn="ctr"/>
            <a:r>
              <a:rPr lang="ru-RU" dirty="0" err="1" smtClean="0">
                <a:latin typeface="Century" pitchFamily="18" charset="0"/>
              </a:rPr>
              <a:t>Колектив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бібліотеки</a:t>
            </a:r>
            <a:r>
              <a:rPr lang="ru-RU" dirty="0" smtClean="0">
                <a:latin typeface="Century" pitchFamily="18" charset="0"/>
              </a:rPr>
              <a:t> ВСП ОТФК ОНТУ </a:t>
            </a:r>
            <a:r>
              <a:rPr lang="ru-RU" dirty="0" err="1" smtClean="0">
                <a:latin typeface="Century" pitchFamily="18" charset="0"/>
              </a:rPr>
              <a:t>щиро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вітає</a:t>
            </a:r>
            <a:r>
              <a:rPr lang="ru-RU" dirty="0" smtClean="0">
                <a:latin typeface="Century" pitchFamily="18" charset="0"/>
              </a:rPr>
              <a:t> вас </a:t>
            </a:r>
            <a:r>
              <a:rPr lang="ru-RU" dirty="0" err="1" smtClean="0">
                <a:latin typeface="Century" pitchFamily="18" charset="0"/>
              </a:rPr>
              <a:t>із</a:t>
            </a:r>
            <a:r>
              <a:rPr lang="ru-RU" dirty="0" smtClean="0">
                <a:latin typeface="Century" pitchFamily="18" charset="0"/>
              </a:rPr>
              <a:t> святом - </a:t>
            </a:r>
            <a:r>
              <a:rPr lang="ru-RU" dirty="0" err="1" smtClean="0">
                <a:latin typeface="Century" pitchFamily="18" charset="0"/>
              </a:rPr>
              <a:t>Всеукраїнським</a:t>
            </a:r>
            <a:r>
              <a:rPr lang="ru-RU" dirty="0" smtClean="0">
                <a:latin typeface="Century" pitchFamily="18" charset="0"/>
              </a:rPr>
              <a:t> днем </a:t>
            </a:r>
            <a:r>
              <a:rPr lang="ru-RU" dirty="0" err="1" smtClean="0">
                <a:latin typeface="Century" pitchFamily="18" charset="0"/>
              </a:rPr>
              <a:t>бібліотек</a:t>
            </a:r>
            <a:r>
              <a:rPr lang="ru-RU" dirty="0" smtClean="0">
                <a:latin typeface="Century" pitchFamily="18" charset="0"/>
              </a:rPr>
              <a:t>!</a:t>
            </a:r>
          </a:p>
          <a:p>
            <a:r>
              <a:rPr lang="ru-RU" dirty="0" err="1" smtClean="0">
                <a:latin typeface="Century" pitchFamily="18" charset="0"/>
              </a:rPr>
              <a:t>Бажаємо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процвітання</a:t>
            </a:r>
            <a:r>
              <a:rPr lang="ru-RU" dirty="0" smtClean="0">
                <a:latin typeface="Century" pitchFamily="18" charset="0"/>
              </a:rPr>
              <a:t> вашим </a:t>
            </a:r>
            <a:r>
              <a:rPr lang="ru-RU" dirty="0" err="1" smtClean="0">
                <a:latin typeface="Century" pitchFamily="18" charset="0"/>
              </a:rPr>
              <a:t>бібліотекам</a:t>
            </a:r>
            <a:r>
              <a:rPr lang="ru-RU" dirty="0" smtClean="0">
                <a:latin typeface="Century" pitchFamily="18" charset="0"/>
              </a:rPr>
              <a:t>, а </a:t>
            </a:r>
            <a:r>
              <a:rPr lang="ru-RU" dirty="0" err="1" smtClean="0">
                <a:latin typeface="Century" pitchFamily="18" charset="0"/>
              </a:rPr>
              <a:t>бібліотечним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працівникам</a:t>
            </a:r>
            <a:r>
              <a:rPr lang="ru-RU" dirty="0" smtClean="0">
                <a:latin typeface="Century" pitchFamily="18" charset="0"/>
              </a:rPr>
              <a:t> - </a:t>
            </a:r>
            <a:r>
              <a:rPr lang="ru-RU" dirty="0" err="1" smtClean="0">
                <a:latin typeface="Century" pitchFamily="18" charset="0"/>
              </a:rPr>
              <a:t>натхнення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плідних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звершень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міцного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здоров'я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достатку, </a:t>
            </a:r>
            <a:r>
              <a:rPr lang="ru-RU" dirty="0" err="1" smtClean="0">
                <a:latin typeface="Century" pitchFamily="18" charset="0"/>
              </a:rPr>
              <a:t>віри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надії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любові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мудрості</a:t>
            </a:r>
            <a:r>
              <a:rPr lang="ru-RU" dirty="0" smtClean="0">
                <a:latin typeface="Century" pitchFamily="18" charset="0"/>
              </a:rPr>
              <a:t> у </a:t>
            </a:r>
            <a:r>
              <a:rPr lang="ru-RU" dirty="0" err="1" smtClean="0">
                <a:latin typeface="Century" pitchFamily="18" charset="0"/>
              </a:rPr>
              <a:t>виконанні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благородної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місії</a:t>
            </a:r>
            <a:r>
              <a:rPr lang="ru-RU" dirty="0" smtClean="0">
                <a:latin typeface="Century" pitchFamily="18" charset="0"/>
              </a:rPr>
              <a:t> на </a:t>
            </a:r>
            <a:r>
              <a:rPr lang="ru-RU" dirty="0" err="1" smtClean="0">
                <a:latin typeface="Century" pitchFamily="18" charset="0"/>
              </a:rPr>
              <a:t>користь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рідної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України</a:t>
            </a:r>
            <a:r>
              <a:rPr lang="ru-RU" dirty="0" smtClean="0">
                <a:latin typeface="Century" pitchFamily="18" charset="0"/>
              </a:rPr>
              <a:t>.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858" y="6072206"/>
            <a:ext cx="442915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600" b="1" dirty="0" err="1" smtClean="0"/>
              <a:t>Біблотека</a:t>
            </a:r>
            <a:r>
              <a:rPr lang="uk-UA" sz="1600" b="1" dirty="0" smtClean="0"/>
              <a:t> ВСП ОТФК ОНТУ 2023</a:t>
            </a:r>
            <a:endParaRPr lang="ru-RU" sz="1600" b="1" dirty="0"/>
          </a:p>
        </p:txBody>
      </p:sp>
      <p:pic>
        <p:nvPicPr>
          <p:cNvPr id="1026" name="Picture 2" descr="F:\photo_2023-05-18_14-37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1668" y="2857496"/>
            <a:ext cx="4714908" cy="2928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127</TotalTime>
  <Words>396</Words>
  <Application>Microsoft Office PowerPoint</Application>
  <PresentationFormat>Произвольный</PresentationFormat>
  <Paragraphs>26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Презентация, посвященная началу учебного года</vt:lpstr>
      <vt:lpstr>30 вересня-всеукраїнський день бібліотек</vt:lpstr>
      <vt:lpstr>Миссия и цели</vt:lpstr>
      <vt:lpstr>Слайд 3</vt:lpstr>
      <vt:lpstr>Слайд 4</vt:lpstr>
      <vt:lpstr>Специальные проекты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вересня-всеукраїнський день бібліотек</dc:title>
  <dc:creator>Admin</dc:creator>
  <cp:lastModifiedBy>Admin</cp:lastModifiedBy>
  <cp:revision>15</cp:revision>
  <dcterms:created xsi:type="dcterms:W3CDTF">2023-09-24T18:38:23Z</dcterms:created>
  <dcterms:modified xsi:type="dcterms:W3CDTF">2023-09-25T10:51:27Z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